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19" r:id="rId3"/>
    <p:sldId id="320" r:id="rId4"/>
    <p:sldId id="311" r:id="rId5"/>
    <p:sldId id="332" r:id="rId6"/>
    <p:sldId id="334" r:id="rId7"/>
    <p:sldId id="335" r:id="rId8"/>
    <p:sldId id="336" r:id="rId9"/>
    <p:sldId id="337" r:id="rId10"/>
    <p:sldId id="302" r:id="rId11"/>
    <p:sldId id="282" r:id="rId12"/>
    <p:sldId id="303" r:id="rId13"/>
    <p:sldId id="305" r:id="rId14"/>
    <p:sldId id="328" r:id="rId15"/>
    <p:sldId id="338" r:id="rId16"/>
    <p:sldId id="339" r:id="rId17"/>
    <p:sldId id="340" r:id="rId18"/>
    <p:sldId id="341" r:id="rId19"/>
    <p:sldId id="307" r:id="rId20"/>
    <p:sldId id="308" r:id="rId21"/>
    <p:sldId id="323" r:id="rId22"/>
    <p:sldId id="316" r:id="rId23"/>
    <p:sldId id="324" r:id="rId24"/>
    <p:sldId id="342" r:id="rId25"/>
    <p:sldId id="318" r:id="rId26"/>
    <p:sldId id="313" r:id="rId27"/>
    <p:sldId id="3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5934"/>
  </p:normalViewPr>
  <p:slideViewPr>
    <p:cSldViewPr snapToGrid="0">
      <p:cViewPr varScale="1">
        <p:scale>
          <a:sx n="115" d="100"/>
          <a:sy n="115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012CB4-CA0D-B541-A5A2-906EED561E00}" type="doc">
      <dgm:prSet loTypeId="urn:microsoft.com/office/officeart/2005/8/layout/h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BE6D8D-7A7E-A243-970F-11977BE10212}">
      <dgm:prSet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Confirmatory test</a:t>
          </a:r>
        </a:p>
      </dgm:t>
    </dgm:pt>
    <dgm:pt modelId="{0606CE85-2D82-2E4B-9E2C-F17F527EAFCA}" type="parTrans" cxnId="{A099A72F-58FE-D741-A847-AE8B7341C323}">
      <dgm:prSet/>
      <dgm:spPr/>
      <dgm:t>
        <a:bodyPr/>
        <a:lstStyle/>
        <a:p>
          <a:endParaRPr lang="en-US"/>
        </a:p>
      </dgm:t>
    </dgm:pt>
    <dgm:pt modelId="{D14F6BA4-0C1B-6A49-92BC-640A4709D545}" type="sibTrans" cxnId="{A099A72F-58FE-D741-A847-AE8B7341C323}">
      <dgm:prSet/>
      <dgm:spPr>
        <a:noFill/>
      </dgm:spPr>
      <dgm:t>
        <a:bodyPr/>
        <a:lstStyle/>
        <a:p>
          <a:endParaRPr lang="en-US"/>
        </a:p>
      </dgm:t>
    </dgm:pt>
    <dgm:pt modelId="{C189C1A7-99FD-0247-A88A-5907A6A92894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>
            <a:buFontTx/>
            <a:buNone/>
          </a:pP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902AA7-D40C-414B-B595-7CEB83356047}" type="parTrans" cxnId="{EAC35A00-0025-D843-B5BC-1C716B08904A}">
      <dgm:prSet/>
      <dgm:spPr/>
      <dgm:t>
        <a:bodyPr/>
        <a:lstStyle/>
        <a:p>
          <a:endParaRPr lang="en-US"/>
        </a:p>
      </dgm:t>
    </dgm:pt>
    <dgm:pt modelId="{2913E903-D335-DF4D-8CC2-97EB49AF6A09}" type="sibTrans" cxnId="{EAC35A00-0025-D843-B5BC-1C716B08904A}">
      <dgm:prSet/>
      <dgm:spPr/>
      <dgm:t>
        <a:bodyPr/>
        <a:lstStyle/>
        <a:p>
          <a:endParaRPr lang="en-US"/>
        </a:p>
      </dgm:t>
    </dgm:pt>
    <dgm:pt modelId="{5C9834F5-CCE4-9945-BE6F-7706BC1C81E7}">
      <dgm:prSet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Screening</a:t>
          </a:r>
          <a:endParaRPr lang="en-US" sz="3200" dirty="0">
            <a:solidFill>
              <a:schemeClr val="tx1"/>
            </a:solidFill>
          </a:endParaRPr>
        </a:p>
      </dgm:t>
    </dgm:pt>
    <dgm:pt modelId="{278CDCD2-2AD7-724A-B729-565E1B857564}" type="parTrans" cxnId="{15557367-78AD-274E-B8CB-DB1AE41C1A41}">
      <dgm:prSet/>
      <dgm:spPr/>
      <dgm:t>
        <a:bodyPr/>
        <a:lstStyle/>
        <a:p>
          <a:endParaRPr lang="en-US"/>
        </a:p>
      </dgm:t>
    </dgm:pt>
    <dgm:pt modelId="{F64F4A82-1625-5943-A43C-B54228046FA9}" type="sibTrans" cxnId="{15557367-78AD-274E-B8CB-DB1AE41C1A41}">
      <dgm:prSet/>
      <dgm:spPr/>
      <dgm:t>
        <a:bodyPr/>
        <a:lstStyle/>
        <a:p>
          <a:endParaRPr lang="en-US"/>
        </a:p>
      </dgm:t>
    </dgm:pt>
    <dgm:pt modelId="{B93D20F2-2C38-5945-BFFC-1207E147B0C8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noFill/>
      </dgm:spPr>
      <dgm:t>
        <a:bodyPr/>
        <a:lstStyle/>
        <a:p>
          <a:pPr>
            <a:lnSpc>
              <a:spcPct val="150000"/>
            </a:lnSpc>
            <a:buFont typeface="Wingdings" pitchFamily="2" charset="2"/>
            <a:buChar char="Ø"/>
          </a:pPr>
          <a:endParaRPr lang="en-US" sz="16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16207932-5C0A-6A42-8F8B-9EC6FF8619C6}" type="parTrans" cxnId="{F2F8D929-7011-B340-A245-243FB39896C0}">
      <dgm:prSet/>
      <dgm:spPr/>
      <dgm:t>
        <a:bodyPr/>
        <a:lstStyle/>
        <a:p>
          <a:endParaRPr lang="en-US"/>
        </a:p>
      </dgm:t>
    </dgm:pt>
    <dgm:pt modelId="{A9EE34B8-D1B2-F446-BF1A-CEC555937A87}" type="sibTrans" cxnId="{F2F8D929-7011-B340-A245-243FB39896C0}">
      <dgm:prSet/>
      <dgm:spPr/>
      <dgm:t>
        <a:bodyPr/>
        <a:lstStyle/>
        <a:p>
          <a:endParaRPr lang="en-US"/>
        </a:p>
      </dgm:t>
    </dgm:pt>
    <dgm:pt modelId="{22B9DAB2-C78A-564B-9B31-ABCAE32FD084}" type="pres">
      <dgm:prSet presAssocID="{0F012CB4-CA0D-B541-A5A2-906EED561E00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466FBD-6B3D-A24D-967C-683C5B06DD71}" type="pres">
      <dgm:prSet presAssocID="{0F012CB4-CA0D-B541-A5A2-906EED561E00}" presName="tSp" presStyleCnt="0"/>
      <dgm:spPr/>
    </dgm:pt>
    <dgm:pt modelId="{94B32269-331C-7445-A814-ABE7031DA39C}" type="pres">
      <dgm:prSet presAssocID="{0F012CB4-CA0D-B541-A5A2-906EED561E00}" presName="bSp" presStyleCnt="0"/>
      <dgm:spPr/>
    </dgm:pt>
    <dgm:pt modelId="{D2AAD6A8-348D-FF47-9625-85B33FA27769}" type="pres">
      <dgm:prSet presAssocID="{0F012CB4-CA0D-B541-A5A2-906EED561E00}" presName="process" presStyleCnt="0"/>
      <dgm:spPr/>
    </dgm:pt>
    <dgm:pt modelId="{68A1A5C3-5570-CC47-A1B9-86B0323208BD}" type="pres">
      <dgm:prSet presAssocID="{86BE6D8D-7A7E-A243-970F-11977BE10212}" presName="composite1" presStyleCnt="0"/>
      <dgm:spPr/>
    </dgm:pt>
    <dgm:pt modelId="{38A37102-22D5-8C42-8F34-AC6ACE2FAED8}" type="pres">
      <dgm:prSet presAssocID="{86BE6D8D-7A7E-A243-970F-11977BE10212}" presName="dummyNode1" presStyleLbl="node1" presStyleIdx="0" presStyleCnt="2"/>
      <dgm:spPr/>
    </dgm:pt>
    <dgm:pt modelId="{6B7D7DED-395A-B544-9374-6055BA7D96FE}" type="pres">
      <dgm:prSet presAssocID="{86BE6D8D-7A7E-A243-970F-11977BE10212}" presName="childNode1" presStyleLbl="bgAcc1" presStyleIdx="0" presStyleCnt="2" custScaleX="173752" custScaleY="184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AAB14-2890-D241-AB31-180FC4DF81D9}" type="pres">
      <dgm:prSet presAssocID="{86BE6D8D-7A7E-A243-970F-11977BE10212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C316B-D701-564C-9B47-011B6A27B1FF}" type="pres">
      <dgm:prSet presAssocID="{86BE6D8D-7A7E-A243-970F-11977BE10212}" presName="parentNode1" presStyleLbl="node1" presStyleIdx="0" presStyleCnt="2" custScaleX="137128" custLinFactNeighborX="1768" custLinFactNeighborY="7134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CF76C-143B-0F49-A1AC-0A4A25BF7485}" type="pres">
      <dgm:prSet presAssocID="{86BE6D8D-7A7E-A243-970F-11977BE10212}" presName="connSite1" presStyleCnt="0"/>
      <dgm:spPr/>
    </dgm:pt>
    <dgm:pt modelId="{DCE12E89-9A1C-D44D-92B7-AA2654AA7A4F}" type="pres">
      <dgm:prSet presAssocID="{D14F6BA4-0C1B-6A49-92BC-640A4709D545}" presName="Name9" presStyleLbl="sibTrans2D1" presStyleIdx="0" presStyleCnt="1" custAng="8165009" custScaleX="69857" custScaleY="87704" custLinFactNeighborX="-1093" custLinFactNeighborY="-26500"/>
      <dgm:spPr/>
      <dgm:t>
        <a:bodyPr/>
        <a:lstStyle/>
        <a:p>
          <a:endParaRPr lang="en-US"/>
        </a:p>
      </dgm:t>
    </dgm:pt>
    <dgm:pt modelId="{3C88958B-E5CD-224F-9BC1-B0A293D15022}" type="pres">
      <dgm:prSet presAssocID="{5C9834F5-CCE4-9945-BE6F-7706BC1C81E7}" presName="composite2" presStyleCnt="0"/>
      <dgm:spPr/>
    </dgm:pt>
    <dgm:pt modelId="{6C907B25-6666-824A-A544-37139D1B5B1D}" type="pres">
      <dgm:prSet presAssocID="{5C9834F5-CCE4-9945-BE6F-7706BC1C81E7}" presName="dummyNode2" presStyleLbl="node1" presStyleIdx="0" presStyleCnt="2"/>
      <dgm:spPr/>
    </dgm:pt>
    <dgm:pt modelId="{96169193-C5BD-1141-9461-CC5C6D316E82}" type="pres">
      <dgm:prSet presAssocID="{5C9834F5-CCE4-9945-BE6F-7706BC1C81E7}" presName="childNode2" presStyleLbl="bgAcc1" presStyleIdx="1" presStyleCnt="2" custScaleX="191330" custScaleY="185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17DB45-F32B-E847-BF3C-F0AA690BAA15}" type="pres">
      <dgm:prSet presAssocID="{5C9834F5-CCE4-9945-BE6F-7706BC1C81E7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5B386-8859-1F4E-859D-3BC51BC0BA0A}" type="pres">
      <dgm:prSet presAssocID="{5C9834F5-CCE4-9945-BE6F-7706BC1C81E7}" presName="parentNode2" presStyleLbl="node1" presStyleIdx="1" presStyleCnt="2" custScaleX="145498" custLinFactNeighborX="1787" custLinFactNeighborY="-701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0D668-D7F0-D240-80FC-24987E5EBB38}" type="pres">
      <dgm:prSet presAssocID="{5C9834F5-CCE4-9945-BE6F-7706BC1C81E7}" presName="connSite2" presStyleCnt="0"/>
      <dgm:spPr/>
    </dgm:pt>
  </dgm:ptLst>
  <dgm:cxnLst>
    <dgm:cxn modelId="{495667BD-43ED-6041-98B9-759A1969FFAA}" type="presOf" srcId="{C189C1A7-99FD-0247-A88A-5907A6A92894}" destId="{08EAAB14-2890-D241-AB31-180FC4DF81D9}" srcOrd="1" destOrd="0" presId="urn:microsoft.com/office/officeart/2005/8/layout/hProcess4"/>
    <dgm:cxn modelId="{7430132C-7403-0347-A346-87815AE3E84F}" type="presOf" srcId="{D14F6BA4-0C1B-6A49-92BC-640A4709D545}" destId="{DCE12E89-9A1C-D44D-92B7-AA2654AA7A4F}" srcOrd="0" destOrd="0" presId="urn:microsoft.com/office/officeart/2005/8/layout/hProcess4"/>
    <dgm:cxn modelId="{15557367-78AD-274E-B8CB-DB1AE41C1A41}" srcId="{0F012CB4-CA0D-B541-A5A2-906EED561E00}" destId="{5C9834F5-CCE4-9945-BE6F-7706BC1C81E7}" srcOrd="1" destOrd="0" parTransId="{278CDCD2-2AD7-724A-B729-565E1B857564}" sibTransId="{F64F4A82-1625-5943-A43C-B54228046FA9}"/>
    <dgm:cxn modelId="{CCB4B92B-1B5C-4A43-A588-A9FAD5B47D68}" type="presOf" srcId="{5C9834F5-CCE4-9945-BE6F-7706BC1C81E7}" destId="{E585B386-8859-1F4E-859D-3BC51BC0BA0A}" srcOrd="0" destOrd="0" presId="urn:microsoft.com/office/officeart/2005/8/layout/hProcess4"/>
    <dgm:cxn modelId="{AA256838-523A-A046-ACE8-8161B75FED52}" type="presOf" srcId="{0F012CB4-CA0D-B541-A5A2-906EED561E00}" destId="{22B9DAB2-C78A-564B-9B31-ABCAE32FD084}" srcOrd="0" destOrd="0" presId="urn:microsoft.com/office/officeart/2005/8/layout/hProcess4"/>
    <dgm:cxn modelId="{C88AE53C-5412-F442-B97C-5312D0D816D4}" type="presOf" srcId="{B93D20F2-2C38-5945-BFFC-1207E147B0C8}" destId="{BD17DB45-F32B-E847-BF3C-F0AA690BAA15}" srcOrd="1" destOrd="0" presId="urn:microsoft.com/office/officeart/2005/8/layout/hProcess4"/>
    <dgm:cxn modelId="{BAD6D8B3-F9EB-EB43-B128-E0573C00771A}" type="presOf" srcId="{86BE6D8D-7A7E-A243-970F-11977BE10212}" destId="{8AFC316B-D701-564C-9B47-011B6A27B1FF}" srcOrd="0" destOrd="0" presId="urn:microsoft.com/office/officeart/2005/8/layout/hProcess4"/>
    <dgm:cxn modelId="{EAC35A00-0025-D843-B5BC-1C716B08904A}" srcId="{86BE6D8D-7A7E-A243-970F-11977BE10212}" destId="{C189C1A7-99FD-0247-A88A-5907A6A92894}" srcOrd="0" destOrd="0" parTransId="{0C902AA7-D40C-414B-B595-7CEB83356047}" sibTransId="{2913E903-D335-DF4D-8CC2-97EB49AF6A09}"/>
    <dgm:cxn modelId="{0241735D-A2EF-D542-BBE0-B2691161011F}" type="presOf" srcId="{C189C1A7-99FD-0247-A88A-5907A6A92894}" destId="{6B7D7DED-395A-B544-9374-6055BA7D96FE}" srcOrd="0" destOrd="0" presId="urn:microsoft.com/office/officeart/2005/8/layout/hProcess4"/>
    <dgm:cxn modelId="{F5AB5D76-14D3-7F40-B9FB-D3FB75139853}" type="presOf" srcId="{B93D20F2-2C38-5945-BFFC-1207E147B0C8}" destId="{96169193-C5BD-1141-9461-CC5C6D316E82}" srcOrd="0" destOrd="0" presId="urn:microsoft.com/office/officeart/2005/8/layout/hProcess4"/>
    <dgm:cxn modelId="{A099A72F-58FE-D741-A847-AE8B7341C323}" srcId="{0F012CB4-CA0D-B541-A5A2-906EED561E00}" destId="{86BE6D8D-7A7E-A243-970F-11977BE10212}" srcOrd="0" destOrd="0" parTransId="{0606CE85-2D82-2E4B-9E2C-F17F527EAFCA}" sibTransId="{D14F6BA4-0C1B-6A49-92BC-640A4709D545}"/>
    <dgm:cxn modelId="{F2F8D929-7011-B340-A245-243FB39896C0}" srcId="{5C9834F5-CCE4-9945-BE6F-7706BC1C81E7}" destId="{B93D20F2-2C38-5945-BFFC-1207E147B0C8}" srcOrd="0" destOrd="0" parTransId="{16207932-5C0A-6A42-8F8B-9EC6FF8619C6}" sibTransId="{A9EE34B8-D1B2-F446-BF1A-CEC555937A87}"/>
    <dgm:cxn modelId="{7D8B00F2-98C9-C24F-8756-85D6840E2B2C}" type="presParOf" srcId="{22B9DAB2-C78A-564B-9B31-ABCAE32FD084}" destId="{30466FBD-6B3D-A24D-967C-683C5B06DD71}" srcOrd="0" destOrd="0" presId="urn:microsoft.com/office/officeart/2005/8/layout/hProcess4"/>
    <dgm:cxn modelId="{96CAE111-49DB-2745-AB11-348E690C5D08}" type="presParOf" srcId="{22B9DAB2-C78A-564B-9B31-ABCAE32FD084}" destId="{94B32269-331C-7445-A814-ABE7031DA39C}" srcOrd="1" destOrd="0" presId="urn:microsoft.com/office/officeart/2005/8/layout/hProcess4"/>
    <dgm:cxn modelId="{BB9885EC-42EA-BE4B-ACA8-75BA4C69195E}" type="presParOf" srcId="{22B9DAB2-C78A-564B-9B31-ABCAE32FD084}" destId="{D2AAD6A8-348D-FF47-9625-85B33FA27769}" srcOrd="2" destOrd="0" presId="urn:microsoft.com/office/officeart/2005/8/layout/hProcess4"/>
    <dgm:cxn modelId="{19B2F2BC-8158-6443-B94F-B37275A51C76}" type="presParOf" srcId="{D2AAD6A8-348D-FF47-9625-85B33FA27769}" destId="{68A1A5C3-5570-CC47-A1B9-86B0323208BD}" srcOrd="0" destOrd="0" presId="urn:microsoft.com/office/officeart/2005/8/layout/hProcess4"/>
    <dgm:cxn modelId="{34E8BE49-6143-D441-A356-D8008B4A073B}" type="presParOf" srcId="{68A1A5C3-5570-CC47-A1B9-86B0323208BD}" destId="{38A37102-22D5-8C42-8F34-AC6ACE2FAED8}" srcOrd="0" destOrd="0" presId="urn:microsoft.com/office/officeart/2005/8/layout/hProcess4"/>
    <dgm:cxn modelId="{34CE869A-57CE-6047-83B1-5A2FBF7C7B33}" type="presParOf" srcId="{68A1A5C3-5570-CC47-A1B9-86B0323208BD}" destId="{6B7D7DED-395A-B544-9374-6055BA7D96FE}" srcOrd="1" destOrd="0" presId="urn:microsoft.com/office/officeart/2005/8/layout/hProcess4"/>
    <dgm:cxn modelId="{B7430896-AE71-A148-A79D-332E82F40C4D}" type="presParOf" srcId="{68A1A5C3-5570-CC47-A1B9-86B0323208BD}" destId="{08EAAB14-2890-D241-AB31-180FC4DF81D9}" srcOrd="2" destOrd="0" presId="urn:microsoft.com/office/officeart/2005/8/layout/hProcess4"/>
    <dgm:cxn modelId="{46F2D9C5-F06A-384C-918D-82070763AD47}" type="presParOf" srcId="{68A1A5C3-5570-CC47-A1B9-86B0323208BD}" destId="{8AFC316B-D701-564C-9B47-011B6A27B1FF}" srcOrd="3" destOrd="0" presId="urn:microsoft.com/office/officeart/2005/8/layout/hProcess4"/>
    <dgm:cxn modelId="{3EAAE116-AD9B-DD46-A74A-14A4F00507CC}" type="presParOf" srcId="{68A1A5C3-5570-CC47-A1B9-86B0323208BD}" destId="{ED0CF76C-143B-0F49-A1AC-0A4A25BF7485}" srcOrd="4" destOrd="0" presId="urn:microsoft.com/office/officeart/2005/8/layout/hProcess4"/>
    <dgm:cxn modelId="{0C760BFC-13C0-584D-8FBD-A0BBA5C26F42}" type="presParOf" srcId="{D2AAD6A8-348D-FF47-9625-85B33FA27769}" destId="{DCE12E89-9A1C-D44D-92B7-AA2654AA7A4F}" srcOrd="1" destOrd="0" presId="urn:microsoft.com/office/officeart/2005/8/layout/hProcess4"/>
    <dgm:cxn modelId="{0E2B11CD-50FE-594F-8A1C-9A53B66F6587}" type="presParOf" srcId="{D2AAD6A8-348D-FF47-9625-85B33FA27769}" destId="{3C88958B-E5CD-224F-9BC1-B0A293D15022}" srcOrd="2" destOrd="0" presId="urn:microsoft.com/office/officeart/2005/8/layout/hProcess4"/>
    <dgm:cxn modelId="{0E7E481E-4648-2748-95E2-19FE9F6678C7}" type="presParOf" srcId="{3C88958B-E5CD-224F-9BC1-B0A293D15022}" destId="{6C907B25-6666-824A-A544-37139D1B5B1D}" srcOrd="0" destOrd="0" presId="urn:microsoft.com/office/officeart/2005/8/layout/hProcess4"/>
    <dgm:cxn modelId="{86D66E9C-6396-0043-AA68-78E4BB8361E2}" type="presParOf" srcId="{3C88958B-E5CD-224F-9BC1-B0A293D15022}" destId="{96169193-C5BD-1141-9461-CC5C6D316E82}" srcOrd="1" destOrd="0" presId="urn:microsoft.com/office/officeart/2005/8/layout/hProcess4"/>
    <dgm:cxn modelId="{60FC6977-5BBC-BC4B-B634-93FBA224AE70}" type="presParOf" srcId="{3C88958B-E5CD-224F-9BC1-B0A293D15022}" destId="{BD17DB45-F32B-E847-BF3C-F0AA690BAA15}" srcOrd="2" destOrd="0" presId="urn:microsoft.com/office/officeart/2005/8/layout/hProcess4"/>
    <dgm:cxn modelId="{BCB43415-CB90-2844-8CCC-F436BF4E6F14}" type="presParOf" srcId="{3C88958B-E5CD-224F-9BC1-B0A293D15022}" destId="{E585B386-8859-1F4E-859D-3BC51BC0BA0A}" srcOrd="3" destOrd="0" presId="urn:microsoft.com/office/officeart/2005/8/layout/hProcess4"/>
    <dgm:cxn modelId="{C0FE3E80-AD7C-554B-BE3B-6C5758CDED9D}" type="presParOf" srcId="{3C88958B-E5CD-224F-9BC1-B0A293D15022}" destId="{7980D668-D7F0-D240-80FC-24987E5EBB38}" srcOrd="4" destOrd="0" presId="urn:microsoft.com/office/officeart/2005/8/layout/hProcess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F610FC-BE0B-6242-A2C9-98BDEA376190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15589E4-590D-EF40-80B4-D58460CC7A3B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>
              <a:latin typeface="Times New Roman"/>
              <a:cs typeface="Times New Roman"/>
            </a:rPr>
            <a:t>Amniocentesis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8E9AF-29C6-384F-99DF-2A08347E95CE}" type="parTrans" cxnId="{4DEFCDB5-7C1A-7647-A091-672A7D29E54D}">
      <dgm:prSet/>
      <dgm:spPr/>
      <dgm:t>
        <a:bodyPr/>
        <a:lstStyle/>
        <a:p>
          <a:endParaRPr lang="en-US"/>
        </a:p>
      </dgm:t>
    </dgm:pt>
    <dgm:pt modelId="{8ACE3D47-10B9-CA4D-A422-0303351CD3A7}" type="sibTrans" cxnId="{4DEFCDB5-7C1A-7647-A091-672A7D29E54D}">
      <dgm:prSet/>
      <dgm:spPr/>
      <dgm:t>
        <a:bodyPr/>
        <a:lstStyle/>
        <a:p>
          <a:endParaRPr lang="en-US"/>
        </a:p>
      </dgm:t>
    </dgm:pt>
    <dgm:pt modelId="{80999E95-6E67-A948-A37D-CEDBC31582B8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Samples amniotic fluid for genetic testing,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chromosomal abnormalities, and other conditions.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4826D-2E05-8944-BBA0-3C8ED0374E0B}" type="parTrans" cxnId="{038056D0-61BF-1246-AF4F-79806AA53E9B}">
      <dgm:prSet/>
      <dgm:spPr/>
      <dgm:t>
        <a:bodyPr/>
        <a:lstStyle/>
        <a:p>
          <a:endParaRPr lang="en-US"/>
        </a:p>
      </dgm:t>
    </dgm:pt>
    <dgm:pt modelId="{D796B40B-8200-8649-8583-DEBA1F283E65}" type="sibTrans" cxnId="{038056D0-61BF-1246-AF4F-79806AA53E9B}">
      <dgm:prSet/>
      <dgm:spPr/>
      <dgm:t>
        <a:bodyPr/>
        <a:lstStyle/>
        <a:p>
          <a:endParaRPr lang="en-US"/>
        </a:p>
      </dgm:t>
    </dgm:pt>
    <dgm:pt modelId="{B2338BD0-14A2-0F4A-8C24-0CDF9B2A39A5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Pros:</a:t>
          </a:r>
        </a:p>
      </dgm:t>
    </dgm:pt>
    <dgm:pt modelId="{CD6047D2-62DE-0546-B343-3CD04736D52B}" type="parTrans" cxnId="{6155C88E-E771-394B-9911-42FE57000EB2}">
      <dgm:prSet/>
      <dgm:spPr/>
      <dgm:t>
        <a:bodyPr/>
        <a:lstStyle/>
        <a:p>
          <a:endParaRPr lang="en-US"/>
        </a:p>
      </dgm:t>
    </dgm:pt>
    <dgm:pt modelId="{B96F9F99-1203-BF4C-B6F9-F5AB59B5E65B}" type="sibTrans" cxnId="{6155C88E-E771-394B-9911-42FE57000EB2}">
      <dgm:prSet/>
      <dgm:spPr/>
      <dgm:t>
        <a:bodyPr/>
        <a:lstStyle/>
        <a:p>
          <a:endParaRPr lang="en-US"/>
        </a:p>
      </dgm:t>
    </dgm:pt>
    <dgm:pt modelId="{EC63EF7B-8886-FE42-87A3-78BEA6A40EAA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Enables early identification of SCD in the fetus.</a:t>
          </a:r>
        </a:p>
      </dgm:t>
    </dgm:pt>
    <dgm:pt modelId="{219D547B-5B07-F548-BCAB-D9C923C8DD55}" type="parTrans" cxnId="{78A535D1-A965-4144-A5FE-7058A6091DDE}">
      <dgm:prSet/>
      <dgm:spPr/>
      <dgm:t>
        <a:bodyPr/>
        <a:lstStyle/>
        <a:p>
          <a:endParaRPr lang="en-US"/>
        </a:p>
      </dgm:t>
    </dgm:pt>
    <dgm:pt modelId="{6E48823A-BB2E-1D4A-8A21-5ED2F7B6A609}" type="sibTrans" cxnId="{78A535D1-A965-4144-A5FE-7058A6091DDE}">
      <dgm:prSet/>
      <dgm:spPr/>
      <dgm:t>
        <a:bodyPr/>
        <a:lstStyle/>
        <a:p>
          <a:endParaRPr lang="en-US"/>
        </a:p>
      </dgm:t>
    </dgm:pt>
    <dgm:pt modelId="{E274F7AB-A6AF-8E42-B6C6-B4E546D203F1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Cons:</a:t>
          </a:r>
        </a:p>
      </dgm:t>
    </dgm:pt>
    <dgm:pt modelId="{09D66F95-13B2-F046-8366-F436D423D52D}" type="parTrans" cxnId="{B80B64E9-6B6E-CB48-B08E-1EEADDF3ADE2}">
      <dgm:prSet/>
      <dgm:spPr/>
      <dgm:t>
        <a:bodyPr/>
        <a:lstStyle/>
        <a:p>
          <a:endParaRPr lang="en-US"/>
        </a:p>
      </dgm:t>
    </dgm:pt>
    <dgm:pt modelId="{33E33AAD-6BD6-BD43-B34C-5C102A30453E}" type="sibTrans" cxnId="{B80B64E9-6B6E-CB48-B08E-1EEADDF3ADE2}">
      <dgm:prSet/>
      <dgm:spPr/>
      <dgm:t>
        <a:bodyPr/>
        <a:lstStyle/>
        <a:p>
          <a:endParaRPr lang="en-US"/>
        </a:p>
      </dgm:t>
    </dgm:pt>
    <dgm:pt modelId="{DCCEB969-5CC4-CF4F-8F31-8E54644C4307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Invasive procedures with risks of miscarriage and infection</a:t>
          </a:r>
        </a:p>
      </dgm:t>
    </dgm:pt>
    <dgm:pt modelId="{EC9501F8-8989-A049-B370-87C99968B05A}" type="parTrans" cxnId="{B70315B5-77F9-5442-8C67-4344A457AFDC}">
      <dgm:prSet/>
      <dgm:spPr/>
      <dgm:t>
        <a:bodyPr/>
        <a:lstStyle/>
        <a:p>
          <a:endParaRPr lang="en-US"/>
        </a:p>
      </dgm:t>
    </dgm:pt>
    <dgm:pt modelId="{4A9F469F-A96D-2A42-997C-D9A902EACB1B}" type="sibTrans" cxnId="{B70315B5-77F9-5442-8C67-4344A457AFDC}">
      <dgm:prSet/>
      <dgm:spPr/>
      <dgm:t>
        <a:bodyPr/>
        <a:lstStyle/>
        <a:p>
          <a:endParaRPr lang="en-US"/>
        </a:p>
      </dgm:t>
    </dgm:pt>
    <dgm:pt modelId="{839ED11B-6EFD-AC43-BC15-1D2A32FC82D4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Time-consuming</a:t>
          </a:r>
        </a:p>
      </dgm:t>
    </dgm:pt>
    <dgm:pt modelId="{FB011277-59EC-A845-B093-A766C53B7127}" type="parTrans" cxnId="{66105DE7-699F-7449-90E9-7593112D7EBF}">
      <dgm:prSet/>
      <dgm:spPr/>
      <dgm:t>
        <a:bodyPr/>
        <a:lstStyle/>
        <a:p>
          <a:endParaRPr lang="en-US"/>
        </a:p>
      </dgm:t>
    </dgm:pt>
    <dgm:pt modelId="{A610CD09-A92E-8546-962B-7F5A5055EA45}" type="sibTrans" cxnId="{66105DE7-699F-7449-90E9-7593112D7EBF}">
      <dgm:prSet/>
      <dgm:spPr/>
      <dgm:t>
        <a:bodyPr/>
        <a:lstStyle/>
        <a:p>
          <a:endParaRPr lang="en-US"/>
        </a:p>
      </dgm:t>
    </dgm:pt>
    <dgm:pt modelId="{58658CC8-03B6-A245-8561-ECEC3D7C316B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Widely used and well-studied procedure.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139266-934C-E649-881D-3C0CCCF919CD}" type="parTrans" cxnId="{B0E42C90-87EB-6041-9166-AD1E100D0468}">
      <dgm:prSet/>
      <dgm:spPr/>
      <dgm:t>
        <a:bodyPr/>
        <a:lstStyle/>
        <a:p>
          <a:endParaRPr lang="en-US"/>
        </a:p>
      </dgm:t>
    </dgm:pt>
    <dgm:pt modelId="{2531D68E-CDBB-F648-9AFB-5FAD9B7F8E29}" type="sibTrans" cxnId="{B0E42C90-87EB-6041-9166-AD1E100D0468}">
      <dgm:prSet/>
      <dgm:spPr/>
      <dgm:t>
        <a:bodyPr/>
        <a:lstStyle/>
        <a:p>
          <a:endParaRPr lang="en-US"/>
        </a:p>
      </dgm:t>
    </dgm:pt>
    <dgm:pt modelId="{7D79CA54-DA0A-CA44-9C59-9517C577A43B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Typically performed later in pregnancy (&gt;15 weeks).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2166F6-7715-294F-854A-CBC0884BD757}" type="parTrans" cxnId="{11BD0542-728F-C146-A39C-7ED2BDDEB753}">
      <dgm:prSet/>
      <dgm:spPr/>
      <dgm:t>
        <a:bodyPr/>
        <a:lstStyle/>
        <a:p>
          <a:endParaRPr lang="en-US"/>
        </a:p>
      </dgm:t>
    </dgm:pt>
    <dgm:pt modelId="{194D89DD-1BA2-464B-945F-216FEEC6A053}" type="sibTrans" cxnId="{11BD0542-728F-C146-A39C-7ED2BDDEB753}">
      <dgm:prSet/>
      <dgm:spPr/>
      <dgm:t>
        <a:bodyPr/>
        <a:lstStyle/>
        <a:p>
          <a:endParaRPr lang="en-US"/>
        </a:p>
      </dgm:t>
    </dgm:pt>
    <dgm:pt modelId="{9306EED8-B95F-6148-ABAE-A4D44B91DC89}" type="pres">
      <dgm:prSet presAssocID="{F7F610FC-BE0B-6242-A2C9-98BDEA3761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757A9-D1E3-B045-A2DE-2B12A6689A8C}" type="pres">
      <dgm:prSet presAssocID="{015589E4-590D-EF40-80B4-D58460CC7A3B}" presName="parentLin" presStyleCnt="0"/>
      <dgm:spPr/>
    </dgm:pt>
    <dgm:pt modelId="{773F8728-7D34-5B40-A009-AFDB311F08E0}" type="pres">
      <dgm:prSet presAssocID="{015589E4-590D-EF40-80B4-D58460CC7A3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CE202DB4-AF54-8E42-9362-6BC8B0ACE7B7}" type="pres">
      <dgm:prSet presAssocID="{015589E4-590D-EF40-80B4-D58460CC7A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47CCD-7F45-B44A-B13B-07D0F755A281}" type="pres">
      <dgm:prSet presAssocID="{015589E4-590D-EF40-80B4-D58460CC7A3B}" presName="negativeSpace" presStyleCnt="0"/>
      <dgm:spPr/>
    </dgm:pt>
    <dgm:pt modelId="{F30B1912-0014-9549-9098-60C9031A34C0}" type="pres">
      <dgm:prSet presAssocID="{015589E4-590D-EF40-80B4-D58460CC7A3B}" presName="childText" presStyleLbl="conFgAcc1" presStyleIdx="0" presStyleCnt="1" custScaleY="87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8056D0-61BF-1246-AF4F-79806AA53E9B}" srcId="{015589E4-590D-EF40-80B4-D58460CC7A3B}" destId="{80999E95-6E67-A948-A37D-CEDBC31582B8}" srcOrd="0" destOrd="0" parTransId="{71C4826D-2E05-8944-BBA0-3C8ED0374E0B}" sibTransId="{D796B40B-8200-8649-8583-DEBA1F283E65}"/>
    <dgm:cxn modelId="{5F91C0E5-4316-824B-9E15-A78DA1041717}" type="presOf" srcId="{DCCEB969-5CC4-CF4F-8F31-8E54644C4307}" destId="{F30B1912-0014-9549-9098-60C9031A34C0}" srcOrd="0" destOrd="6" presId="urn:microsoft.com/office/officeart/2005/8/layout/list1"/>
    <dgm:cxn modelId="{0F742832-72B5-BB47-B436-C67FABEA0DAB}" type="presOf" srcId="{F7F610FC-BE0B-6242-A2C9-98BDEA376190}" destId="{9306EED8-B95F-6148-ABAE-A4D44B91DC89}" srcOrd="0" destOrd="0" presId="urn:microsoft.com/office/officeart/2005/8/layout/list1"/>
    <dgm:cxn modelId="{78A535D1-A965-4144-A5FE-7058A6091DDE}" srcId="{B2338BD0-14A2-0F4A-8C24-0CDF9B2A39A5}" destId="{EC63EF7B-8886-FE42-87A3-78BEA6A40EAA}" srcOrd="0" destOrd="0" parTransId="{219D547B-5B07-F548-BCAB-D9C923C8DD55}" sibTransId="{6E48823A-BB2E-1D4A-8A21-5ED2F7B6A609}"/>
    <dgm:cxn modelId="{54A3C17C-706B-9449-BD32-9750BA69754D}" type="presOf" srcId="{EC63EF7B-8886-FE42-87A3-78BEA6A40EAA}" destId="{F30B1912-0014-9549-9098-60C9031A34C0}" srcOrd="0" destOrd="2" presId="urn:microsoft.com/office/officeart/2005/8/layout/list1"/>
    <dgm:cxn modelId="{B70315B5-77F9-5442-8C67-4344A457AFDC}" srcId="{E274F7AB-A6AF-8E42-B6C6-B4E546D203F1}" destId="{DCCEB969-5CC4-CF4F-8F31-8E54644C4307}" srcOrd="0" destOrd="0" parTransId="{EC9501F8-8989-A049-B370-87C99968B05A}" sibTransId="{4A9F469F-A96D-2A42-997C-D9A902EACB1B}"/>
    <dgm:cxn modelId="{92F4216B-BC91-6B4D-A319-6A39554E90D0}" type="presOf" srcId="{015589E4-590D-EF40-80B4-D58460CC7A3B}" destId="{CE202DB4-AF54-8E42-9362-6BC8B0ACE7B7}" srcOrd="1" destOrd="0" presId="urn:microsoft.com/office/officeart/2005/8/layout/list1"/>
    <dgm:cxn modelId="{6804049D-C63B-9B42-9627-118E36406731}" type="presOf" srcId="{7D79CA54-DA0A-CA44-9C59-9517C577A43B}" destId="{F30B1912-0014-9549-9098-60C9031A34C0}" srcOrd="0" destOrd="4" presId="urn:microsoft.com/office/officeart/2005/8/layout/list1"/>
    <dgm:cxn modelId="{7D097794-27D2-C84D-B9D9-39889708970B}" type="presOf" srcId="{B2338BD0-14A2-0F4A-8C24-0CDF9B2A39A5}" destId="{F30B1912-0014-9549-9098-60C9031A34C0}" srcOrd="0" destOrd="1" presId="urn:microsoft.com/office/officeart/2005/8/layout/list1"/>
    <dgm:cxn modelId="{F43DD55D-4F7D-2945-BE0B-E6D63CFCD9AC}" type="presOf" srcId="{839ED11B-6EFD-AC43-BC15-1D2A32FC82D4}" destId="{F30B1912-0014-9549-9098-60C9031A34C0}" srcOrd="0" destOrd="7" presId="urn:microsoft.com/office/officeart/2005/8/layout/list1"/>
    <dgm:cxn modelId="{66105DE7-699F-7449-90E9-7593112D7EBF}" srcId="{E274F7AB-A6AF-8E42-B6C6-B4E546D203F1}" destId="{839ED11B-6EFD-AC43-BC15-1D2A32FC82D4}" srcOrd="1" destOrd="0" parTransId="{FB011277-59EC-A845-B093-A766C53B7127}" sibTransId="{A610CD09-A92E-8546-962B-7F5A5055EA45}"/>
    <dgm:cxn modelId="{B80B64E9-6B6E-CB48-B08E-1EEADDF3ADE2}" srcId="{015589E4-590D-EF40-80B4-D58460CC7A3B}" destId="{E274F7AB-A6AF-8E42-B6C6-B4E546D203F1}" srcOrd="2" destOrd="0" parTransId="{09D66F95-13B2-F046-8366-F436D423D52D}" sibTransId="{33E33AAD-6BD6-BD43-B34C-5C102A30453E}"/>
    <dgm:cxn modelId="{4DEFCDB5-7C1A-7647-A091-672A7D29E54D}" srcId="{F7F610FC-BE0B-6242-A2C9-98BDEA376190}" destId="{015589E4-590D-EF40-80B4-D58460CC7A3B}" srcOrd="0" destOrd="0" parTransId="{5448E9AF-29C6-384F-99DF-2A08347E95CE}" sibTransId="{8ACE3D47-10B9-CA4D-A422-0303351CD3A7}"/>
    <dgm:cxn modelId="{8CDEA520-4B3B-CD47-BDB6-F4826A4E765A}" type="presOf" srcId="{80999E95-6E67-A948-A37D-CEDBC31582B8}" destId="{F30B1912-0014-9549-9098-60C9031A34C0}" srcOrd="0" destOrd="0" presId="urn:microsoft.com/office/officeart/2005/8/layout/list1"/>
    <dgm:cxn modelId="{11BD0542-728F-C146-A39C-7ED2BDDEB753}" srcId="{B2338BD0-14A2-0F4A-8C24-0CDF9B2A39A5}" destId="{7D79CA54-DA0A-CA44-9C59-9517C577A43B}" srcOrd="2" destOrd="0" parTransId="{3F2166F6-7715-294F-854A-CBC0884BD757}" sibTransId="{194D89DD-1BA2-464B-945F-216FEEC6A053}"/>
    <dgm:cxn modelId="{B0E42C90-87EB-6041-9166-AD1E100D0468}" srcId="{B2338BD0-14A2-0F4A-8C24-0CDF9B2A39A5}" destId="{58658CC8-03B6-A245-8561-ECEC3D7C316B}" srcOrd="1" destOrd="0" parTransId="{63139266-934C-E649-881D-3C0CCCF919CD}" sibTransId="{2531D68E-CDBB-F648-9AFB-5FAD9B7F8E29}"/>
    <dgm:cxn modelId="{6155C88E-E771-394B-9911-42FE57000EB2}" srcId="{015589E4-590D-EF40-80B4-D58460CC7A3B}" destId="{B2338BD0-14A2-0F4A-8C24-0CDF9B2A39A5}" srcOrd="1" destOrd="0" parTransId="{CD6047D2-62DE-0546-B343-3CD04736D52B}" sibTransId="{B96F9F99-1203-BF4C-B6F9-F5AB59B5E65B}"/>
    <dgm:cxn modelId="{53BDC5D5-65C2-F241-B54F-D93A959274B2}" type="presOf" srcId="{E274F7AB-A6AF-8E42-B6C6-B4E546D203F1}" destId="{F30B1912-0014-9549-9098-60C9031A34C0}" srcOrd="0" destOrd="5" presId="urn:microsoft.com/office/officeart/2005/8/layout/list1"/>
    <dgm:cxn modelId="{C439AEB6-E149-8948-9D41-1FA9FD21DF0B}" type="presOf" srcId="{015589E4-590D-EF40-80B4-D58460CC7A3B}" destId="{773F8728-7D34-5B40-A009-AFDB311F08E0}" srcOrd="0" destOrd="0" presId="urn:microsoft.com/office/officeart/2005/8/layout/list1"/>
    <dgm:cxn modelId="{5B9185C6-3535-3D40-8C0F-D9C5909BE4E5}" type="presOf" srcId="{58658CC8-03B6-A245-8561-ECEC3D7C316B}" destId="{F30B1912-0014-9549-9098-60C9031A34C0}" srcOrd="0" destOrd="3" presId="urn:microsoft.com/office/officeart/2005/8/layout/list1"/>
    <dgm:cxn modelId="{1116B419-4A86-E54C-B77D-3C803242FD78}" type="presParOf" srcId="{9306EED8-B95F-6148-ABAE-A4D44B91DC89}" destId="{EBC757A9-D1E3-B045-A2DE-2B12A6689A8C}" srcOrd="0" destOrd="0" presId="urn:microsoft.com/office/officeart/2005/8/layout/list1"/>
    <dgm:cxn modelId="{CAD9F137-FB97-7D42-B456-09C0E547A3A4}" type="presParOf" srcId="{EBC757A9-D1E3-B045-A2DE-2B12A6689A8C}" destId="{773F8728-7D34-5B40-A009-AFDB311F08E0}" srcOrd="0" destOrd="0" presId="urn:microsoft.com/office/officeart/2005/8/layout/list1"/>
    <dgm:cxn modelId="{B9517DF6-7AFA-C541-BF01-FFBB0BBE95E2}" type="presParOf" srcId="{EBC757A9-D1E3-B045-A2DE-2B12A6689A8C}" destId="{CE202DB4-AF54-8E42-9362-6BC8B0ACE7B7}" srcOrd="1" destOrd="0" presId="urn:microsoft.com/office/officeart/2005/8/layout/list1"/>
    <dgm:cxn modelId="{CAC0F912-7E60-9B47-9DCC-9FE823178736}" type="presParOf" srcId="{9306EED8-B95F-6148-ABAE-A4D44B91DC89}" destId="{8B547CCD-7F45-B44A-B13B-07D0F755A281}" srcOrd="1" destOrd="0" presId="urn:microsoft.com/office/officeart/2005/8/layout/list1"/>
    <dgm:cxn modelId="{896B407E-4632-C24A-A8A7-4B277DE87CAB}" type="presParOf" srcId="{9306EED8-B95F-6148-ABAE-A4D44B91DC89}" destId="{F30B1912-0014-9549-9098-60C9031A34C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F610FC-BE0B-6242-A2C9-98BDEA376190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15589E4-590D-EF40-80B4-D58460CC7A3B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0" dirty="0">
              <a:latin typeface="Times New Roman"/>
              <a:cs typeface="Times New Roman"/>
            </a:rPr>
            <a:t>Chorionic Villus Sampling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8E9AF-29C6-384F-99DF-2A08347E95CE}" type="parTrans" cxnId="{4DEFCDB5-7C1A-7647-A091-672A7D29E54D}">
      <dgm:prSet/>
      <dgm:spPr/>
      <dgm:t>
        <a:bodyPr/>
        <a:lstStyle/>
        <a:p>
          <a:endParaRPr lang="en-US"/>
        </a:p>
      </dgm:t>
    </dgm:pt>
    <dgm:pt modelId="{8ACE3D47-10B9-CA4D-A422-0303351CD3A7}" type="sibTrans" cxnId="{4DEFCDB5-7C1A-7647-A091-672A7D29E54D}">
      <dgm:prSet/>
      <dgm:spPr/>
      <dgm:t>
        <a:bodyPr/>
        <a:lstStyle/>
        <a:p>
          <a:endParaRPr lang="en-US"/>
        </a:p>
      </dgm:t>
    </dgm:pt>
    <dgm:pt modelId="{80999E95-6E67-A948-A37D-CEDBC31582B8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Sample of chorionic </a:t>
          </a:r>
          <a:r>
            <a: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villi(placenta) </a:t>
          </a: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taken either through the cervix or abdomen for genetic disorders and hemoglobin genotype.</a:t>
          </a:r>
        </a:p>
      </dgm:t>
    </dgm:pt>
    <dgm:pt modelId="{71C4826D-2E05-8944-BBA0-3C8ED0374E0B}" type="parTrans" cxnId="{038056D0-61BF-1246-AF4F-79806AA53E9B}">
      <dgm:prSet/>
      <dgm:spPr/>
      <dgm:t>
        <a:bodyPr/>
        <a:lstStyle/>
        <a:p>
          <a:endParaRPr lang="en-US"/>
        </a:p>
      </dgm:t>
    </dgm:pt>
    <dgm:pt modelId="{D796B40B-8200-8649-8583-DEBA1F283E65}" type="sibTrans" cxnId="{038056D0-61BF-1246-AF4F-79806AA53E9B}">
      <dgm:prSet/>
      <dgm:spPr/>
      <dgm:t>
        <a:bodyPr/>
        <a:lstStyle/>
        <a:p>
          <a:endParaRPr lang="en-US"/>
        </a:p>
      </dgm:t>
    </dgm:pt>
    <dgm:pt modelId="{B2338BD0-14A2-0F4A-8C24-0CDF9B2A39A5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Pros:</a:t>
          </a:r>
        </a:p>
      </dgm:t>
    </dgm:pt>
    <dgm:pt modelId="{CD6047D2-62DE-0546-B343-3CD04736D52B}" type="parTrans" cxnId="{6155C88E-E771-394B-9911-42FE57000EB2}">
      <dgm:prSet/>
      <dgm:spPr/>
      <dgm:t>
        <a:bodyPr/>
        <a:lstStyle/>
        <a:p>
          <a:endParaRPr lang="en-US"/>
        </a:p>
      </dgm:t>
    </dgm:pt>
    <dgm:pt modelId="{B96F9F99-1203-BF4C-B6F9-F5AB59B5E65B}" type="sibTrans" cxnId="{6155C88E-E771-394B-9911-42FE57000EB2}">
      <dgm:prSet/>
      <dgm:spPr/>
      <dgm:t>
        <a:bodyPr/>
        <a:lstStyle/>
        <a:p>
          <a:endParaRPr lang="en-US"/>
        </a:p>
      </dgm:t>
    </dgm:pt>
    <dgm:pt modelId="{EC63EF7B-8886-FE42-87A3-78BEA6A40EAA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Can be performed earlier in pregnancy (11-14 weeks)</a:t>
          </a:r>
        </a:p>
      </dgm:t>
    </dgm:pt>
    <dgm:pt modelId="{219D547B-5B07-F548-BCAB-D9C923C8DD55}" type="parTrans" cxnId="{78A535D1-A965-4144-A5FE-7058A6091DDE}">
      <dgm:prSet/>
      <dgm:spPr/>
      <dgm:t>
        <a:bodyPr/>
        <a:lstStyle/>
        <a:p>
          <a:endParaRPr lang="en-US"/>
        </a:p>
      </dgm:t>
    </dgm:pt>
    <dgm:pt modelId="{6E48823A-BB2E-1D4A-8A21-5ED2F7B6A609}" type="sibTrans" cxnId="{78A535D1-A965-4144-A5FE-7058A6091DDE}">
      <dgm:prSet/>
      <dgm:spPr/>
      <dgm:t>
        <a:bodyPr/>
        <a:lstStyle/>
        <a:p>
          <a:endParaRPr lang="en-US"/>
        </a:p>
      </dgm:t>
    </dgm:pt>
    <dgm:pt modelId="{E274F7AB-A6AF-8E42-B6C6-B4E546D203F1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Cons:</a:t>
          </a:r>
        </a:p>
      </dgm:t>
    </dgm:pt>
    <dgm:pt modelId="{09D66F95-13B2-F046-8366-F436D423D52D}" type="parTrans" cxnId="{B80B64E9-6B6E-CB48-B08E-1EEADDF3ADE2}">
      <dgm:prSet/>
      <dgm:spPr/>
      <dgm:t>
        <a:bodyPr/>
        <a:lstStyle/>
        <a:p>
          <a:endParaRPr lang="en-US"/>
        </a:p>
      </dgm:t>
    </dgm:pt>
    <dgm:pt modelId="{33E33AAD-6BD6-BD43-B34C-5C102A30453E}" type="sibTrans" cxnId="{B80B64E9-6B6E-CB48-B08E-1EEADDF3ADE2}">
      <dgm:prSet/>
      <dgm:spPr/>
      <dgm:t>
        <a:bodyPr/>
        <a:lstStyle/>
        <a:p>
          <a:endParaRPr lang="en-US"/>
        </a:p>
      </dgm:t>
    </dgm:pt>
    <dgm:pt modelId="{DCCEB969-5CC4-CF4F-8F31-8E54644C4307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>
              <a:latin typeface="Times New Roman" panose="02020603050405020304" pitchFamily="18" charset="0"/>
              <a:cs typeface="Times New Roman" panose="02020603050405020304" pitchFamily="18" charset="0"/>
            </a:rPr>
            <a:t>Slightly higher risk of miscarriage compared to amniocentesis.</a:t>
          </a:r>
          <a:endParaRPr lang="en-US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501F8-8989-A049-B370-87C99968B05A}" type="parTrans" cxnId="{B70315B5-77F9-5442-8C67-4344A457AFDC}">
      <dgm:prSet/>
      <dgm:spPr/>
      <dgm:t>
        <a:bodyPr/>
        <a:lstStyle/>
        <a:p>
          <a:endParaRPr lang="en-US"/>
        </a:p>
      </dgm:t>
    </dgm:pt>
    <dgm:pt modelId="{4A9F469F-A96D-2A42-997C-D9A902EACB1B}" type="sibTrans" cxnId="{B70315B5-77F9-5442-8C67-4344A457AFDC}">
      <dgm:prSet/>
      <dgm:spPr/>
      <dgm:t>
        <a:bodyPr/>
        <a:lstStyle/>
        <a:p>
          <a:endParaRPr lang="en-US"/>
        </a:p>
      </dgm:t>
    </dgm:pt>
    <dgm:pt modelId="{461D5705-7953-3547-9B05-C890C87A2540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Provides faster results than amniocentesis.</a:t>
          </a:r>
        </a:p>
      </dgm:t>
    </dgm:pt>
    <dgm:pt modelId="{F67D98B1-6248-264A-B975-7C865DD65D71}" type="parTrans" cxnId="{837382B0-035B-4E43-A2DD-A64BDBCC1858}">
      <dgm:prSet/>
      <dgm:spPr/>
      <dgm:t>
        <a:bodyPr/>
        <a:lstStyle/>
        <a:p>
          <a:endParaRPr lang="en-US"/>
        </a:p>
      </dgm:t>
    </dgm:pt>
    <dgm:pt modelId="{3141155D-8E18-1840-A671-EE76AAC84F55}" type="sibTrans" cxnId="{837382B0-035B-4E43-A2DD-A64BDBCC1858}">
      <dgm:prSet/>
      <dgm:spPr/>
      <dgm:t>
        <a:bodyPr/>
        <a:lstStyle/>
        <a:p>
          <a:endParaRPr lang="en-US"/>
        </a:p>
      </dgm:t>
    </dgm:pt>
    <dgm:pt modelId="{78DB696E-739E-C44A-84A7-4AC88D3AA288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Arial" panose="020B0604020202020204" pitchFamily="34" charset="0"/>
            <a:buChar char="•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Tests placental tissue, which is genetically similar to the fetus</a:t>
          </a:r>
        </a:p>
      </dgm:t>
    </dgm:pt>
    <dgm:pt modelId="{B00DA412-ADB4-5B4E-ABA6-1C2C555C7C75}" type="parTrans" cxnId="{38B2914A-021D-574F-B30A-B699A6433C24}">
      <dgm:prSet/>
      <dgm:spPr/>
      <dgm:t>
        <a:bodyPr/>
        <a:lstStyle/>
        <a:p>
          <a:endParaRPr lang="en-US"/>
        </a:p>
      </dgm:t>
    </dgm:pt>
    <dgm:pt modelId="{14693AB6-3AB8-4C46-AC13-B7A2CA962BF4}" type="sibTrans" cxnId="{38B2914A-021D-574F-B30A-B699A6433C24}">
      <dgm:prSet/>
      <dgm:spPr/>
      <dgm:t>
        <a:bodyPr/>
        <a:lstStyle/>
        <a:p>
          <a:endParaRPr lang="en-US"/>
        </a:p>
      </dgm:t>
    </dgm:pt>
    <dgm:pt modelId="{E6F7BDC1-ABC3-BB48-B5D9-520347F552CC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May not provide as comprehensive information as amniocentesis</a:t>
          </a:r>
        </a:p>
      </dgm:t>
    </dgm:pt>
    <dgm:pt modelId="{806BDF5F-5506-114B-B018-CA3F84B7E09F}" type="parTrans" cxnId="{AF20D4F2-0003-6F4B-9D8F-03A4C21946B8}">
      <dgm:prSet/>
      <dgm:spPr/>
      <dgm:t>
        <a:bodyPr/>
        <a:lstStyle/>
        <a:p>
          <a:endParaRPr lang="en-US"/>
        </a:p>
      </dgm:t>
    </dgm:pt>
    <dgm:pt modelId="{822F7CA9-27B7-2246-A07B-668B64708B74}" type="sibTrans" cxnId="{AF20D4F2-0003-6F4B-9D8F-03A4C21946B8}">
      <dgm:prSet/>
      <dgm:spPr/>
      <dgm:t>
        <a:bodyPr/>
        <a:lstStyle/>
        <a:p>
          <a:endParaRPr lang="en-US"/>
        </a:p>
      </dgm:t>
    </dgm:pt>
    <dgm:pt modelId="{030166CE-BCD9-A645-AD4E-888FFE8A3F33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Invasive procedure</a:t>
          </a:r>
        </a:p>
      </dgm:t>
    </dgm:pt>
    <dgm:pt modelId="{EE27091F-B6B1-DE4A-B1C2-9DB79FA8AABC}" type="parTrans" cxnId="{758183CB-AF98-E941-BB25-4B7E800BD18D}">
      <dgm:prSet/>
      <dgm:spPr/>
      <dgm:t>
        <a:bodyPr/>
        <a:lstStyle/>
        <a:p>
          <a:endParaRPr lang="en-US"/>
        </a:p>
      </dgm:t>
    </dgm:pt>
    <dgm:pt modelId="{E04DA4BE-5EA7-3C48-AED0-2C428AC1F49F}" type="sibTrans" cxnId="{758183CB-AF98-E941-BB25-4B7E800BD18D}">
      <dgm:prSet/>
      <dgm:spPr/>
      <dgm:t>
        <a:bodyPr/>
        <a:lstStyle/>
        <a:p>
          <a:endParaRPr lang="en-US"/>
        </a:p>
      </dgm:t>
    </dgm:pt>
    <dgm:pt modelId="{F501683C-99C2-C949-AD6F-5B9E2A79107E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SzPct val="100000"/>
            <a:buFont typeface="Wingdings" pitchFamily="2" charset="2"/>
            <a:buChar char="Ø"/>
          </a:pPr>
          <a:r>
            <a:rPr lang="en-US" b="0" dirty="0">
              <a:latin typeface="Times New Roman" panose="02020603050405020304" pitchFamily="18" charset="0"/>
              <a:cs typeface="Times New Roman" panose="02020603050405020304" pitchFamily="18" charset="0"/>
            </a:rPr>
            <a:t>Can be transabdominal or  transcervical</a:t>
          </a:r>
        </a:p>
      </dgm:t>
    </dgm:pt>
    <dgm:pt modelId="{ADE177F6-2677-0342-AC6D-B388092664E8}" type="parTrans" cxnId="{F7D1A135-3B03-3E49-8FA5-6CD7CDEBF1AB}">
      <dgm:prSet/>
      <dgm:spPr/>
      <dgm:t>
        <a:bodyPr/>
        <a:lstStyle/>
        <a:p>
          <a:endParaRPr lang="en-US"/>
        </a:p>
      </dgm:t>
    </dgm:pt>
    <dgm:pt modelId="{C2B25A6D-7646-D04F-B0D5-055DE5AE10A3}" type="sibTrans" cxnId="{F7D1A135-3B03-3E49-8FA5-6CD7CDEBF1AB}">
      <dgm:prSet/>
      <dgm:spPr/>
      <dgm:t>
        <a:bodyPr/>
        <a:lstStyle/>
        <a:p>
          <a:endParaRPr lang="en-US"/>
        </a:p>
      </dgm:t>
    </dgm:pt>
    <dgm:pt modelId="{9306EED8-B95F-6148-ABAE-A4D44B91DC89}" type="pres">
      <dgm:prSet presAssocID="{F7F610FC-BE0B-6242-A2C9-98BDEA3761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C757A9-D1E3-B045-A2DE-2B12A6689A8C}" type="pres">
      <dgm:prSet presAssocID="{015589E4-590D-EF40-80B4-D58460CC7A3B}" presName="parentLin" presStyleCnt="0"/>
      <dgm:spPr/>
    </dgm:pt>
    <dgm:pt modelId="{773F8728-7D34-5B40-A009-AFDB311F08E0}" type="pres">
      <dgm:prSet presAssocID="{015589E4-590D-EF40-80B4-D58460CC7A3B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CE202DB4-AF54-8E42-9362-6BC8B0ACE7B7}" type="pres">
      <dgm:prSet presAssocID="{015589E4-590D-EF40-80B4-D58460CC7A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47CCD-7F45-B44A-B13B-07D0F755A281}" type="pres">
      <dgm:prSet presAssocID="{015589E4-590D-EF40-80B4-D58460CC7A3B}" presName="negativeSpace" presStyleCnt="0"/>
      <dgm:spPr/>
    </dgm:pt>
    <dgm:pt modelId="{F30B1912-0014-9549-9098-60C9031A34C0}" type="pres">
      <dgm:prSet presAssocID="{015589E4-590D-EF40-80B4-D58460CC7A3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61AF0A-3654-4E40-81AD-4BE5FC79F2F3}" type="presOf" srcId="{78DB696E-739E-C44A-84A7-4AC88D3AA288}" destId="{F30B1912-0014-9549-9098-60C9031A34C0}" srcOrd="0" destOrd="5" presId="urn:microsoft.com/office/officeart/2005/8/layout/list1"/>
    <dgm:cxn modelId="{38B2914A-021D-574F-B30A-B699A6433C24}" srcId="{B2338BD0-14A2-0F4A-8C24-0CDF9B2A39A5}" destId="{78DB696E-739E-C44A-84A7-4AC88D3AA288}" srcOrd="2" destOrd="0" parTransId="{B00DA412-ADB4-5B4E-ABA6-1C2C555C7C75}" sibTransId="{14693AB6-3AB8-4C46-AC13-B7A2CA962BF4}"/>
    <dgm:cxn modelId="{AF20D4F2-0003-6F4B-9D8F-03A4C21946B8}" srcId="{E274F7AB-A6AF-8E42-B6C6-B4E546D203F1}" destId="{E6F7BDC1-ABC3-BB48-B5D9-520347F552CC}" srcOrd="1" destOrd="0" parTransId="{806BDF5F-5506-114B-B018-CA3F84B7E09F}" sibTransId="{822F7CA9-27B7-2246-A07B-668B64708B74}"/>
    <dgm:cxn modelId="{038056D0-61BF-1246-AF4F-79806AA53E9B}" srcId="{015589E4-590D-EF40-80B4-D58460CC7A3B}" destId="{80999E95-6E67-A948-A37D-CEDBC31582B8}" srcOrd="0" destOrd="0" parTransId="{71C4826D-2E05-8944-BBA0-3C8ED0374E0B}" sibTransId="{D796B40B-8200-8649-8583-DEBA1F283E65}"/>
    <dgm:cxn modelId="{5F91C0E5-4316-824B-9E15-A78DA1041717}" type="presOf" srcId="{DCCEB969-5CC4-CF4F-8F31-8E54644C4307}" destId="{F30B1912-0014-9549-9098-60C9031A34C0}" srcOrd="0" destOrd="7" presId="urn:microsoft.com/office/officeart/2005/8/layout/list1"/>
    <dgm:cxn modelId="{F7D1A135-3B03-3E49-8FA5-6CD7CDEBF1AB}" srcId="{015589E4-590D-EF40-80B4-D58460CC7A3B}" destId="{F501683C-99C2-C949-AD6F-5B9E2A79107E}" srcOrd="1" destOrd="0" parTransId="{ADE177F6-2677-0342-AC6D-B388092664E8}" sibTransId="{C2B25A6D-7646-D04F-B0D5-055DE5AE10A3}"/>
    <dgm:cxn modelId="{0F742832-72B5-BB47-B436-C67FABEA0DAB}" type="presOf" srcId="{F7F610FC-BE0B-6242-A2C9-98BDEA376190}" destId="{9306EED8-B95F-6148-ABAE-A4D44B91DC89}" srcOrd="0" destOrd="0" presId="urn:microsoft.com/office/officeart/2005/8/layout/list1"/>
    <dgm:cxn modelId="{9ED801CB-02DB-0947-A4B2-32D2DEFEFCB9}" type="presOf" srcId="{030166CE-BCD9-A645-AD4E-888FFE8A3F33}" destId="{F30B1912-0014-9549-9098-60C9031A34C0}" srcOrd="0" destOrd="9" presId="urn:microsoft.com/office/officeart/2005/8/layout/list1"/>
    <dgm:cxn modelId="{837382B0-035B-4E43-A2DD-A64BDBCC1858}" srcId="{B2338BD0-14A2-0F4A-8C24-0CDF9B2A39A5}" destId="{461D5705-7953-3547-9B05-C890C87A2540}" srcOrd="1" destOrd="0" parTransId="{F67D98B1-6248-264A-B975-7C865DD65D71}" sibTransId="{3141155D-8E18-1840-A671-EE76AAC84F55}"/>
    <dgm:cxn modelId="{78A535D1-A965-4144-A5FE-7058A6091DDE}" srcId="{B2338BD0-14A2-0F4A-8C24-0CDF9B2A39A5}" destId="{EC63EF7B-8886-FE42-87A3-78BEA6A40EAA}" srcOrd="0" destOrd="0" parTransId="{219D547B-5B07-F548-BCAB-D9C923C8DD55}" sibTransId="{6E48823A-BB2E-1D4A-8A21-5ED2F7B6A609}"/>
    <dgm:cxn modelId="{54A3C17C-706B-9449-BD32-9750BA69754D}" type="presOf" srcId="{EC63EF7B-8886-FE42-87A3-78BEA6A40EAA}" destId="{F30B1912-0014-9549-9098-60C9031A34C0}" srcOrd="0" destOrd="3" presId="urn:microsoft.com/office/officeart/2005/8/layout/list1"/>
    <dgm:cxn modelId="{B70315B5-77F9-5442-8C67-4344A457AFDC}" srcId="{E274F7AB-A6AF-8E42-B6C6-B4E546D203F1}" destId="{DCCEB969-5CC4-CF4F-8F31-8E54644C4307}" srcOrd="0" destOrd="0" parTransId="{EC9501F8-8989-A049-B370-87C99968B05A}" sibTransId="{4A9F469F-A96D-2A42-997C-D9A902EACB1B}"/>
    <dgm:cxn modelId="{92F4216B-BC91-6B4D-A319-6A39554E90D0}" type="presOf" srcId="{015589E4-590D-EF40-80B4-D58460CC7A3B}" destId="{CE202DB4-AF54-8E42-9362-6BC8B0ACE7B7}" srcOrd="1" destOrd="0" presId="urn:microsoft.com/office/officeart/2005/8/layout/list1"/>
    <dgm:cxn modelId="{7D097794-27D2-C84D-B9D9-39889708970B}" type="presOf" srcId="{B2338BD0-14A2-0F4A-8C24-0CDF9B2A39A5}" destId="{F30B1912-0014-9549-9098-60C9031A34C0}" srcOrd="0" destOrd="2" presId="urn:microsoft.com/office/officeart/2005/8/layout/list1"/>
    <dgm:cxn modelId="{B80B64E9-6B6E-CB48-B08E-1EEADDF3ADE2}" srcId="{015589E4-590D-EF40-80B4-D58460CC7A3B}" destId="{E274F7AB-A6AF-8E42-B6C6-B4E546D203F1}" srcOrd="3" destOrd="0" parTransId="{09D66F95-13B2-F046-8366-F436D423D52D}" sibTransId="{33E33AAD-6BD6-BD43-B34C-5C102A30453E}"/>
    <dgm:cxn modelId="{4DEFCDB5-7C1A-7647-A091-672A7D29E54D}" srcId="{F7F610FC-BE0B-6242-A2C9-98BDEA376190}" destId="{015589E4-590D-EF40-80B4-D58460CC7A3B}" srcOrd="0" destOrd="0" parTransId="{5448E9AF-29C6-384F-99DF-2A08347E95CE}" sibTransId="{8ACE3D47-10B9-CA4D-A422-0303351CD3A7}"/>
    <dgm:cxn modelId="{9BE7F135-91D1-AA4C-9D7B-6F764ACB4DCD}" type="presOf" srcId="{E6F7BDC1-ABC3-BB48-B5D9-520347F552CC}" destId="{F30B1912-0014-9549-9098-60C9031A34C0}" srcOrd="0" destOrd="8" presId="urn:microsoft.com/office/officeart/2005/8/layout/list1"/>
    <dgm:cxn modelId="{8CDEA520-4B3B-CD47-BDB6-F4826A4E765A}" type="presOf" srcId="{80999E95-6E67-A948-A37D-CEDBC31582B8}" destId="{F30B1912-0014-9549-9098-60C9031A34C0}" srcOrd="0" destOrd="0" presId="urn:microsoft.com/office/officeart/2005/8/layout/list1"/>
    <dgm:cxn modelId="{D2982815-62EB-C847-B71D-5103B7D71BE6}" type="presOf" srcId="{F501683C-99C2-C949-AD6F-5B9E2A79107E}" destId="{F30B1912-0014-9549-9098-60C9031A34C0}" srcOrd="0" destOrd="1" presId="urn:microsoft.com/office/officeart/2005/8/layout/list1"/>
    <dgm:cxn modelId="{3B3EB088-9AFD-E44B-A77C-1D1771C7539B}" type="presOf" srcId="{461D5705-7953-3547-9B05-C890C87A2540}" destId="{F30B1912-0014-9549-9098-60C9031A34C0}" srcOrd="0" destOrd="4" presId="urn:microsoft.com/office/officeart/2005/8/layout/list1"/>
    <dgm:cxn modelId="{6155C88E-E771-394B-9911-42FE57000EB2}" srcId="{015589E4-590D-EF40-80B4-D58460CC7A3B}" destId="{B2338BD0-14A2-0F4A-8C24-0CDF9B2A39A5}" srcOrd="2" destOrd="0" parTransId="{CD6047D2-62DE-0546-B343-3CD04736D52B}" sibTransId="{B96F9F99-1203-BF4C-B6F9-F5AB59B5E65B}"/>
    <dgm:cxn modelId="{758183CB-AF98-E941-BB25-4B7E800BD18D}" srcId="{E274F7AB-A6AF-8E42-B6C6-B4E546D203F1}" destId="{030166CE-BCD9-A645-AD4E-888FFE8A3F33}" srcOrd="2" destOrd="0" parTransId="{EE27091F-B6B1-DE4A-B1C2-9DB79FA8AABC}" sibTransId="{E04DA4BE-5EA7-3C48-AED0-2C428AC1F49F}"/>
    <dgm:cxn modelId="{53BDC5D5-65C2-F241-B54F-D93A959274B2}" type="presOf" srcId="{E274F7AB-A6AF-8E42-B6C6-B4E546D203F1}" destId="{F30B1912-0014-9549-9098-60C9031A34C0}" srcOrd="0" destOrd="6" presId="urn:microsoft.com/office/officeart/2005/8/layout/list1"/>
    <dgm:cxn modelId="{C439AEB6-E149-8948-9D41-1FA9FD21DF0B}" type="presOf" srcId="{015589E4-590D-EF40-80B4-D58460CC7A3B}" destId="{773F8728-7D34-5B40-A009-AFDB311F08E0}" srcOrd="0" destOrd="0" presId="urn:microsoft.com/office/officeart/2005/8/layout/list1"/>
    <dgm:cxn modelId="{1116B419-4A86-E54C-B77D-3C803242FD78}" type="presParOf" srcId="{9306EED8-B95F-6148-ABAE-A4D44B91DC89}" destId="{EBC757A9-D1E3-B045-A2DE-2B12A6689A8C}" srcOrd="0" destOrd="0" presId="urn:microsoft.com/office/officeart/2005/8/layout/list1"/>
    <dgm:cxn modelId="{CAD9F137-FB97-7D42-B456-09C0E547A3A4}" type="presParOf" srcId="{EBC757A9-D1E3-B045-A2DE-2B12A6689A8C}" destId="{773F8728-7D34-5B40-A009-AFDB311F08E0}" srcOrd="0" destOrd="0" presId="urn:microsoft.com/office/officeart/2005/8/layout/list1"/>
    <dgm:cxn modelId="{B9517DF6-7AFA-C541-BF01-FFBB0BBE95E2}" type="presParOf" srcId="{EBC757A9-D1E3-B045-A2DE-2B12A6689A8C}" destId="{CE202DB4-AF54-8E42-9362-6BC8B0ACE7B7}" srcOrd="1" destOrd="0" presId="urn:microsoft.com/office/officeart/2005/8/layout/list1"/>
    <dgm:cxn modelId="{CAC0F912-7E60-9B47-9DCC-9FE823178736}" type="presParOf" srcId="{9306EED8-B95F-6148-ABAE-A4D44B91DC89}" destId="{8B547CCD-7F45-B44A-B13B-07D0F755A281}" srcOrd="1" destOrd="0" presId="urn:microsoft.com/office/officeart/2005/8/layout/list1"/>
    <dgm:cxn modelId="{896B407E-4632-C24A-A8A7-4B277DE87CAB}" type="presParOf" srcId="{9306EED8-B95F-6148-ABAE-A4D44B91DC89}" destId="{F30B1912-0014-9549-9098-60C9031A34C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81DCC2-6C7D-FF4E-982B-D41B4F643726}" type="doc">
      <dgm:prSet loTypeId="urn:microsoft.com/office/officeart/2008/layout/CaptionedPicture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0733269-00BA-8644-A27A-BEF364B543E7}">
      <dgm:prSet custT="1"/>
      <dgm:spPr/>
      <dgm:t>
        <a:bodyPr/>
        <a:lstStyle/>
        <a:p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Screening tests</a:t>
          </a:r>
        </a:p>
      </dgm:t>
    </dgm:pt>
    <dgm:pt modelId="{5F9CD982-CA9F-4B44-841C-F21CBB14B995}" type="parTrans" cxnId="{58F5B623-E2D3-FA4E-9B9B-E615ABCEAD84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3D7A4-A6D2-E642-8329-9A453E29E632}" type="sibTrans" cxnId="{58F5B623-E2D3-FA4E-9B9B-E615ABCEAD84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3742E6-5E98-6C46-8914-3536759D2150}">
      <dgm:prSet custT="1"/>
      <dgm:spPr/>
      <dgm:t>
        <a:bodyPr/>
        <a:lstStyle/>
        <a:p>
          <a:pPr>
            <a:buFontTx/>
            <a:buNone/>
          </a:pP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Sickling tests</a:t>
          </a:r>
        </a:p>
      </dgm:t>
    </dgm:pt>
    <dgm:pt modelId="{C4FAB7E7-AE63-2F42-81B1-3D3552EBC760}" type="parTrans" cxnId="{7978511F-FA79-0B47-80D0-519C851061D0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15037-0321-0A49-A047-E9A2CFCC1FF3}" type="sibTrans" cxnId="{7978511F-FA79-0B47-80D0-519C851061D0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3C1DA2-AE7F-DC43-A3EE-C2CE5C5AFCF0}">
      <dgm:prSet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Solubility test</a:t>
          </a:r>
        </a:p>
      </dgm:t>
    </dgm:pt>
    <dgm:pt modelId="{342846BA-A941-424B-B5F0-AC39C93C5A1D}" type="parTrans" cxnId="{7EFE0582-0080-7C4C-982A-9088A9220A77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8B2ABF-2948-AB43-8E13-9A68ECA65246}" type="sibTrans" cxnId="{7EFE0582-0080-7C4C-982A-9088A9220A77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68633-B636-E94F-8A27-4E5FB29EACE4}">
      <dgm:prSet custT="1"/>
      <dgm:spPr/>
      <dgm:t>
        <a:bodyPr/>
        <a:lstStyle/>
        <a:p>
          <a:r>
            <a:rPr lang="en-US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Full blood count </a:t>
          </a:r>
        </a:p>
      </dgm:t>
    </dgm:pt>
    <dgm:pt modelId="{D26C5391-0D13-A74A-B718-FBDC911AA85F}" type="parTrans" cxnId="{F0223927-8FAD-C24E-BDCB-C7B9B083BEC8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335DA-9506-004F-8841-3EC7B30A6E89}" type="sibTrans" cxnId="{F0223927-8FAD-C24E-BDCB-C7B9B083BEC8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8E896C-C1B2-114F-B8EA-9136C10127AB}">
      <dgm:prSet custT="1"/>
      <dgm:spPr/>
      <dgm:t>
        <a:bodyPr/>
        <a:lstStyle/>
        <a:p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Peripheral blood film</a:t>
          </a:r>
        </a:p>
      </dgm:t>
    </dgm:pt>
    <dgm:pt modelId="{31ADE0CD-C1A8-C64E-B37C-76A41B02E604}" type="parTrans" cxnId="{1B0126F5-7F0A-414C-AD2C-DF2D6F3A4DAD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586AE5-C3C5-734F-81B8-5E6775EC8EE5}" type="sibTrans" cxnId="{1B0126F5-7F0A-414C-AD2C-DF2D6F3A4DAD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85BEB-B115-2341-9751-0B24DED935A7}">
      <dgm:prSet custT="1"/>
      <dgm:spPr/>
      <dgm:t>
        <a:bodyPr/>
        <a:lstStyle/>
        <a:p>
          <a:r>
            <a:rPr lang="en-US" sz="1000">
              <a:latin typeface="Times New Roman" panose="02020603050405020304" pitchFamily="18" charset="0"/>
              <a:cs typeface="Times New Roman" panose="02020603050405020304" pitchFamily="18" charset="0"/>
            </a:rPr>
            <a:t>Hemoglobin electrophoresis</a:t>
          </a:r>
        </a:p>
      </dgm:t>
    </dgm:pt>
    <dgm:pt modelId="{B8F3EBC3-A755-134F-BAE7-8D62CE0D5757}" type="parTrans" cxnId="{1A13AC72-8F52-D742-A041-20A87D610606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1A46B3-D032-9B4D-B988-D4E6FC00B365}" type="sibTrans" cxnId="{1A13AC72-8F52-D742-A041-20A87D610606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A2FC7-4393-E641-ABB2-A0385C11CCFE}" type="pres">
      <dgm:prSet presAssocID="{8A81DCC2-6C7D-FF4E-982B-D41B4F64372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2BC31C4-358E-8746-8066-EFA89FFAE655}" type="pres">
      <dgm:prSet presAssocID="{C0733269-00BA-8644-A27A-BEF364B543E7}" presName="composite" presStyleCnt="0">
        <dgm:presLayoutVars>
          <dgm:chMax val="1"/>
          <dgm:chPref val="1"/>
        </dgm:presLayoutVars>
      </dgm:prSet>
      <dgm:spPr/>
    </dgm:pt>
    <dgm:pt modelId="{7909F8FA-B0FC-C34C-80A1-1E7B5B92F3E6}" type="pres">
      <dgm:prSet presAssocID="{C0733269-00BA-8644-A27A-BEF364B543E7}" presName="Accent" presStyleLbl="trAlignAcc1" presStyleIdx="0" presStyleCnt="4" custScaleX="127714" custScaleY="103255">
        <dgm:presLayoutVars>
          <dgm:chMax val="0"/>
          <dgm:chPref val="0"/>
        </dgm:presLayoutVars>
      </dgm:prSet>
      <dgm:spPr/>
    </dgm:pt>
    <dgm:pt modelId="{108AAB76-81EE-904B-A7D5-8E3B52F3ED65}" type="pres">
      <dgm:prSet presAssocID="{C0733269-00BA-8644-A27A-BEF364B543E7}" presName="Image" presStyleLbl="alignImgPlace1" presStyleIdx="0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</dgm:spPr>
    </dgm:pt>
    <dgm:pt modelId="{B4341FEE-64F9-7D4D-93B3-EF945B33BB82}" type="pres">
      <dgm:prSet presAssocID="{C0733269-00BA-8644-A27A-BEF364B543E7}" presName="ChildComposite" presStyleCnt="0"/>
      <dgm:spPr/>
    </dgm:pt>
    <dgm:pt modelId="{D9326B7A-A2AB-B849-BCAA-B65A357749DE}" type="pres">
      <dgm:prSet presAssocID="{C0733269-00BA-8644-A27A-BEF364B543E7}" presName="Child" presStyleLbl="node1" presStyleIdx="0" presStyleCnt="1" custScaleX="118580" custScaleY="1242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4D81E-4F79-5D47-8844-1AE6AC2D1A49}" type="pres">
      <dgm:prSet presAssocID="{C0733269-00BA-8644-A27A-BEF364B543E7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11B67-A155-0548-BCCE-165322B67D0E}" type="pres">
      <dgm:prSet presAssocID="{20D3D7A4-A6D2-E642-8329-9A453E29E632}" presName="sibTrans" presStyleCnt="0"/>
      <dgm:spPr/>
    </dgm:pt>
    <dgm:pt modelId="{C4E83BEF-1E5E-8B4A-A22B-62CB4026E4A5}" type="pres">
      <dgm:prSet presAssocID="{16E68633-B636-E94F-8A27-4E5FB29EACE4}" presName="composite" presStyleCnt="0">
        <dgm:presLayoutVars>
          <dgm:chMax val="1"/>
          <dgm:chPref val="1"/>
        </dgm:presLayoutVars>
      </dgm:prSet>
      <dgm:spPr/>
    </dgm:pt>
    <dgm:pt modelId="{445B5050-0C02-CD46-85C5-AA0E8ACC7118}" type="pres">
      <dgm:prSet presAssocID="{16E68633-B636-E94F-8A27-4E5FB29EACE4}" presName="Accent" presStyleLbl="trAlignAcc1" presStyleIdx="1" presStyleCnt="4" custScaleX="129390" custScaleY="103933">
        <dgm:presLayoutVars>
          <dgm:chMax val="0"/>
          <dgm:chPref val="0"/>
        </dgm:presLayoutVars>
      </dgm:prSet>
      <dgm:spPr/>
    </dgm:pt>
    <dgm:pt modelId="{68A8BA1B-3A75-7A43-9294-FF9A61C30345}" type="pres">
      <dgm:prSet presAssocID="{16E68633-B636-E94F-8A27-4E5FB29EACE4}" presName="Image" presStyleLbl="alignImgPlace1" presStyleIdx="1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0D921416-0DA7-1049-837A-2F5A88BEC373}" type="pres">
      <dgm:prSet presAssocID="{16E68633-B636-E94F-8A27-4E5FB29EACE4}" presName="ChildComposite" presStyleCnt="0"/>
      <dgm:spPr/>
    </dgm:pt>
    <dgm:pt modelId="{B6249F78-D6ED-3946-9EEB-11FBCF8BC94B}" type="pres">
      <dgm:prSet presAssocID="{16E68633-B636-E94F-8A27-4E5FB29EACE4}" presName="Child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3C0056EE-3413-5D49-9910-DC436675CA8D}" type="pres">
      <dgm:prSet presAssocID="{16E68633-B636-E94F-8A27-4E5FB29EACE4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14612-5F30-2F40-A3F2-ADD408E48635}" type="pres">
      <dgm:prSet presAssocID="{912335DA-9506-004F-8841-3EC7B30A6E89}" presName="sibTrans" presStyleCnt="0"/>
      <dgm:spPr/>
    </dgm:pt>
    <dgm:pt modelId="{7153B303-7F4C-C84F-89B6-CA8064A37C06}" type="pres">
      <dgm:prSet presAssocID="{398E896C-C1B2-114F-B8EA-9136C10127AB}" presName="composite" presStyleCnt="0">
        <dgm:presLayoutVars>
          <dgm:chMax val="1"/>
          <dgm:chPref val="1"/>
        </dgm:presLayoutVars>
      </dgm:prSet>
      <dgm:spPr/>
    </dgm:pt>
    <dgm:pt modelId="{586E8835-0AF9-ED4C-BD28-C4F8EF3D965A}" type="pres">
      <dgm:prSet presAssocID="{398E896C-C1B2-114F-B8EA-9136C10127AB}" presName="Accent" presStyleLbl="trAlignAcc1" presStyleIdx="2" presStyleCnt="4" custScaleX="128546" custScaleY="103255">
        <dgm:presLayoutVars>
          <dgm:chMax val="0"/>
          <dgm:chPref val="0"/>
        </dgm:presLayoutVars>
      </dgm:prSet>
      <dgm:spPr/>
    </dgm:pt>
    <dgm:pt modelId="{EAA72CFD-DD7D-3744-B0FF-105547BB57BB}" type="pres">
      <dgm:prSet presAssocID="{398E896C-C1B2-114F-B8EA-9136C10127AB}" presName="Image" presStyleLbl="alignImgPlace1" presStyleIdx="2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  <dgm:pt modelId="{B9AB62ED-3F43-9848-A610-BBA0F6F71068}" type="pres">
      <dgm:prSet presAssocID="{398E896C-C1B2-114F-B8EA-9136C10127AB}" presName="ChildComposite" presStyleCnt="0"/>
      <dgm:spPr/>
    </dgm:pt>
    <dgm:pt modelId="{332F8D7D-27EB-5A40-B787-B326A42F1F1A}" type="pres">
      <dgm:prSet presAssocID="{398E896C-C1B2-114F-B8EA-9136C10127AB}" presName="Child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1B01E860-D53A-794C-A04E-6AB7BA518465}" type="pres">
      <dgm:prSet presAssocID="{398E896C-C1B2-114F-B8EA-9136C10127AB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6135D-3312-D942-A9C5-DA6F75365D6E}" type="pres">
      <dgm:prSet presAssocID="{75586AE5-C3C5-734F-81B8-5E6775EC8EE5}" presName="sibTrans" presStyleCnt="0"/>
      <dgm:spPr/>
    </dgm:pt>
    <dgm:pt modelId="{2CADF416-C40D-AA4F-BEC2-B230509CEDFE}" type="pres">
      <dgm:prSet presAssocID="{20985BEB-B115-2341-9751-0B24DED935A7}" presName="composite" presStyleCnt="0">
        <dgm:presLayoutVars>
          <dgm:chMax val="1"/>
          <dgm:chPref val="1"/>
        </dgm:presLayoutVars>
      </dgm:prSet>
      <dgm:spPr/>
    </dgm:pt>
    <dgm:pt modelId="{3A25157C-2684-EB42-89D6-051EB924DC9B}" type="pres">
      <dgm:prSet presAssocID="{20985BEB-B115-2341-9751-0B24DED935A7}" presName="Accent" presStyleLbl="trAlignAcc1" presStyleIdx="3" presStyleCnt="4" custScaleX="129390" custScaleY="103933">
        <dgm:presLayoutVars>
          <dgm:chMax val="0"/>
          <dgm:chPref val="0"/>
        </dgm:presLayoutVars>
      </dgm:prSet>
      <dgm:spPr/>
    </dgm:pt>
    <dgm:pt modelId="{7E8CB187-0237-BB4D-B94E-933D25B8E860}" type="pres">
      <dgm:prSet presAssocID="{20985BEB-B115-2341-9751-0B24DED935A7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0563FB8E-8EF8-B344-9F01-52AD412FBDB9}" type="pres">
      <dgm:prSet presAssocID="{20985BEB-B115-2341-9751-0B24DED935A7}" presName="ChildComposite" presStyleCnt="0"/>
      <dgm:spPr/>
    </dgm:pt>
    <dgm:pt modelId="{A1A99525-23CC-8743-BC0A-4D59E5CD0C87}" type="pres">
      <dgm:prSet presAssocID="{20985BEB-B115-2341-9751-0B24DED935A7}" presName="Child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F8F5E103-08D4-594B-BBE1-C128CD792117}" type="pres">
      <dgm:prSet presAssocID="{20985BEB-B115-2341-9751-0B24DED935A7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0126F5-7F0A-414C-AD2C-DF2D6F3A4DAD}" srcId="{8A81DCC2-6C7D-FF4E-982B-D41B4F643726}" destId="{398E896C-C1B2-114F-B8EA-9136C10127AB}" srcOrd="2" destOrd="0" parTransId="{31ADE0CD-C1A8-C64E-B37C-76A41B02E604}" sibTransId="{75586AE5-C3C5-734F-81B8-5E6775EC8EE5}"/>
    <dgm:cxn modelId="{FC512E97-38B2-214A-B076-C459EABF189A}" type="presOf" srcId="{398E896C-C1B2-114F-B8EA-9136C10127AB}" destId="{1B01E860-D53A-794C-A04E-6AB7BA518465}" srcOrd="0" destOrd="0" presId="urn:microsoft.com/office/officeart/2008/layout/CaptionedPictures"/>
    <dgm:cxn modelId="{A5BD10D9-A0B8-274B-A7B3-604105C5BD55}" type="presOf" srcId="{8A81DCC2-6C7D-FF4E-982B-D41B4F643726}" destId="{E5AA2FC7-4393-E641-ABB2-A0385C11CCFE}" srcOrd="0" destOrd="0" presId="urn:microsoft.com/office/officeart/2008/layout/CaptionedPictures"/>
    <dgm:cxn modelId="{3A54E21E-7FFD-0243-A433-CCE8453CAC16}" type="presOf" srcId="{20985BEB-B115-2341-9751-0B24DED935A7}" destId="{F8F5E103-08D4-594B-BBE1-C128CD792117}" srcOrd="0" destOrd="0" presId="urn:microsoft.com/office/officeart/2008/layout/CaptionedPictures"/>
    <dgm:cxn modelId="{03AEC0F9-488A-3141-BE8E-DC3FF869C3AE}" type="presOf" srcId="{213C1DA2-AE7F-DC43-A3EE-C2CE5C5AFCF0}" destId="{D9326B7A-A2AB-B849-BCAA-B65A357749DE}" srcOrd="0" destOrd="1" presId="urn:microsoft.com/office/officeart/2008/layout/CaptionedPictures"/>
    <dgm:cxn modelId="{1A13AC72-8F52-D742-A041-20A87D610606}" srcId="{8A81DCC2-6C7D-FF4E-982B-D41B4F643726}" destId="{20985BEB-B115-2341-9751-0B24DED935A7}" srcOrd="3" destOrd="0" parTransId="{B8F3EBC3-A755-134F-BAE7-8D62CE0D5757}" sibTransId="{EE1A46B3-D032-9B4D-B988-D4E6FC00B365}"/>
    <dgm:cxn modelId="{7978511F-FA79-0B47-80D0-519C851061D0}" srcId="{C0733269-00BA-8644-A27A-BEF364B543E7}" destId="{EF3742E6-5E98-6C46-8914-3536759D2150}" srcOrd="0" destOrd="0" parTransId="{C4FAB7E7-AE63-2F42-81B1-3D3552EBC760}" sibTransId="{CF415037-0321-0A49-A047-E9A2CFCC1FF3}"/>
    <dgm:cxn modelId="{E0EE70EB-C942-B645-AA48-0E58AE1611C0}" type="presOf" srcId="{16E68633-B636-E94F-8A27-4E5FB29EACE4}" destId="{3C0056EE-3413-5D49-9910-DC436675CA8D}" srcOrd="0" destOrd="0" presId="urn:microsoft.com/office/officeart/2008/layout/CaptionedPictures"/>
    <dgm:cxn modelId="{F0223927-8FAD-C24E-BDCB-C7B9B083BEC8}" srcId="{8A81DCC2-6C7D-FF4E-982B-D41B4F643726}" destId="{16E68633-B636-E94F-8A27-4E5FB29EACE4}" srcOrd="1" destOrd="0" parTransId="{D26C5391-0D13-A74A-B718-FBDC911AA85F}" sibTransId="{912335DA-9506-004F-8841-3EC7B30A6E89}"/>
    <dgm:cxn modelId="{58F5B623-E2D3-FA4E-9B9B-E615ABCEAD84}" srcId="{8A81DCC2-6C7D-FF4E-982B-D41B4F643726}" destId="{C0733269-00BA-8644-A27A-BEF364B543E7}" srcOrd="0" destOrd="0" parTransId="{5F9CD982-CA9F-4B44-841C-F21CBB14B995}" sibTransId="{20D3D7A4-A6D2-E642-8329-9A453E29E632}"/>
    <dgm:cxn modelId="{6739A28B-782F-384B-90B9-09078CB16027}" type="presOf" srcId="{EF3742E6-5E98-6C46-8914-3536759D2150}" destId="{D9326B7A-A2AB-B849-BCAA-B65A357749DE}" srcOrd="0" destOrd="0" presId="urn:microsoft.com/office/officeart/2008/layout/CaptionedPictures"/>
    <dgm:cxn modelId="{5728EE3E-9F21-4F4A-8837-E25B20403DE4}" type="presOf" srcId="{C0733269-00BA-8644-A27A-BEF364B543E7}" destId="{4994D81E-4F79-5D47-8844-1AE6AC2D1A49}" srcOrd="0" destOrd="0" presId="urn:microsoft.com/office/officeart/2008/layout/CaptionedPictures"/>
    <dgm:cxn modelId="{7EFE0582-0080-7C4C-982A-9088A9220A77}" srcId="{C0733269-00BA-8644-A27A-BEF364B543E7}" destId="{213C1DA2-AE7F-DC43-A3EE-C2CE5C5AFCF0}" srcOrd="1" destOrd="0" parTransId="{342846BA-A941-424B-B5F0-AC39C93C5A1D}" sibTransId="{168B2ABF-2948-AB43-8E13-9A68ECA65246}"/>
    <dgm:cxn modelId="{50A2E67C-7A33-3448-BE96-44D1DAF1F7C0}" type="presParOf" srcId="{E5AA2FC7-4393-E641-ABB2-A0385C11CCFE}" destId="{82BC31C4-358E-8746-8066-EFA89FFAE655}" srcOrd="0" destOrd="0" presId="urn:microsoft.com/office/officeart/2008/layout/CaptionedPictures"/>
    <dgm:cxn modelId="{BD035F14-3990-BF41-A867-08662047873D}" type="presParOf" srcId="{82BC31C4-358E-8746-8066-EFA89FFAE655}" destId="{7909F8FA-B0FC-C34C-80A1-1E7B5B92F3E6}" srcOrd="0" destOrd="0" presId="urn:microsoft.com/office/officeart/2008/layout/CaptionedPictures"/>
    <dgm:cxn modelId="{AFA0CF54-DCDC-F14F-A27C-D1D34E1254EC}" type="presParOf" srcId="{82BC31C4-358E-8746-8066-EFA89FFAE655}" destId="{108AAB76-81EE-904B-A7D5-8E3B52F3ED65}" srcOrd="1" destOrd="0" presId="urn:microsoft.com/office/officeart/2008/layout/CaptionedPictures"/>
    <dgm:cxn modelId="{BCCF2C45-5BBF-254C-8EB1-A80396692898}" type="presParOf" srcId="{82BC31C4-358E-8746-8066-EFA89FFAE655}" destId="{B4341FEE-64F9-7D4D-93B3-EF945B33BB82}" srcOrd="2" destOrd="0" presId="urn:microsoft.com/office/officeart/2008/layout/CaptionedPictures"/>
    <dgm:cxn modelId="{2A5F0398-2F5D-6842-A9B9-92E4248DA6B6}" type="presParOf" srcId="{B4341FEE-64F9-7D4D-93B3-EF945B33BB82}" destId="{D9326B7A-A2AB-B849-BCAA-B65A357749DE}" srcOrd="0" destOrd="0" presId="urn:microsoft.com/office/officeart/2008/layout/CaptionedPictures"/>
    <dgm:cxn modelId="{412AC355-5FE6-574B-8038-A37F1CB80B72}" type="presParOf" srcId="{B4341FEE-64F9-7D4D-93B3-EF945B33BB82}" destId="{4994D81E-4F79-5D47-8844-1AE6AC2D1A49}" srcOrd="1" destOrd="0" presId="urn:microsoft.com/office/officeart/2008/layout/CaptionedPictures"/>
    <dgm:cxn modelId="{A0FA6981-C8FC-B94F-8FA9-F9C1F0364F7A}" type="presParOf" srcId="{E5AA2FC7-4393-E641-ABB2-A0385C11CCFE}" destId="{E7D11B67-A155-0548-BCCE-165322B67D0E}" srcOrd="1" destOrd="0" presId="urn:microsoft.com/office/officeart/2008/layout/CaptionedPictures"/>
    <dgm:cxn modelId="{9C9EF926-8B21-5840-8CA2-AF0B951A419C}" type="presParOf" srcId="{E5AA2FC7-4393-E641-ABB2-A0385C11CCFE}" destId="{C4E83BEF-1E5E-8B4A-A22B-62CB4026E4A5}" srcOrd="2" destOrd="0" presId="urn:microsoft.com/office/officeart/2008/layout/CaptionedPictures"/>
    <dgm:cxn modelId="{E2F4B647-5276-354F-8E01-DA727E30CB9A}" type="presParOf" srcId="{C4E83BEF-1E5E-8B4A-A22B-62CB4026E4A5}" destId="{445B5050-0C02-CD46-85C5-AA0E8ACC7118}" srcOrd="0" destOrd="0" presId="urn:microsoft.com/office/officeart/2008/layout/CaptionedPictures"/>
    <dgm:cxn modelId="{BE226DE6-696E-FF47-BE0A-34EF6AF1FBF2}" type="presParOf" srcId="{C4E83BEF-1E5E-8B4A-A22B-62CB4026E4A5}" destId="{68A8BA1B-3A75-7A43-9294-FF9A61C30345}" srcOrd="1" destOrd="0" presId="urn:microsoft.com/office/officeart/2008/layout/CaptionedPictures"/>
    <dgm:cxn modelId="{9CBBE8CD-1BB5-3B44-B3E3-DDA05EC7A643}" type="presParOf" srcId="{C4E83BEF-1E5E-8B4A-A22B-62CB4026E4A5}" destId="{0D921416-0DA7-1049-837A-2F5A88BEC373}" srcOrd="2" destOrd="0" presId="urn:microsoft.com/office/officeart/2008/layout/CaptionedPictures"/>
    <dgm:cxn modelId="{AB697890-3877-764F-993A-9CD8C132A35E}" type="presParOf" srcId="{0D921416-0DA7-1049-837A-2F5A88BEC373}" destId="{B6249F78-D6ED-3946-9EEB-11FBCF8BC94B}" srcOrd="0" destOrd="0" presId="urn:microsoft.com/office/officeart/2008/layout/CaptionedPictures"/>
    <dgm:cxn modelId="{1D0EE911-2376-4A4F-B2E3-4DF4B8A20F62}" type="presParOf" srcId="{0D921416-0DA7-1049-837A-2F5A88BEC373}" destId="{3C0056EE-3413-5D49-9910-DC436675CA8D}" srcOrd="1" destOrd="0" presId="urn:microsoft.com/office/officeart/2008/layout/CaptionedPictures"/>
    <dgm:cxn modelId="{AB88A557-8FD9-234D-A9D0-2428FF2560DC}" type="presParOf" srcId="{E5AA2FC7-4393-E641-ABB2-A0385C11CCFE}" destId="{2C214612-5F30-2F40-A3F2-ADD408E48635}" srcOrd="3" destOrd="0" presId="urn:microsoft.com/office/officeart/2008/layout/CaptionedPictures"/>
    <dgm:cxn modelId="{3786A994-5B18-FE4A-ACE0-30253D23A783}" type="presParOf" srcId="{E5AA2FC7-4393-E641-ABB2-A0385C11CCFE}" destId="{7153B303-7F4C-C84F-89B6-CA8064A37C06}" srcOrd="4" destOrd="0" presId="urn:microsoft.com/office/officeart/2008/layout/CaptionedPictures"/>
    <dgm:cxn modelId="{DCF90ABC-0DB4-1140-AA0E-504F39776EBD}" type="presParOf" srcId="{7153B303-7F4C-C84F-89B6-CA8064A37C06}" destId="{586E8835-0AF9-ED4C-BD28-C4F8EF3D965A}" srcOrd="0" destOrd="0" presId="urn:microsoft.com/office/officeart/2008/layout/CaptionedPictures"/>
    <dgm:cxn modelId="{1BA6E4C2-980D-A443-AA78-7A0A495A431D}" type="presParOf" srcId="{7153B303-7F4C-C84F-89B6-CA8064A37C06}" destId="{EAA72CFD-DD7D-3744-B0FF-105547BB57BB}" srcOrd="1" destOrd="0" presId="urn:microsoft.com/office/officeart/2008/layout/CaptionedPictures"/>
    <dgm:cxn modelId="{92D49EAA-50C9-4D49-A158-F2434EF2BC14}" type="presParOf" srcId="{7153B303-7F4C-C84F-89B6-CA8064A37C06}" destId="{B9AB62ED-3F43-9848-A610-BBA0F6F71068}" srcOrd="2" destOrd="0" presId="urn:microsoft.com/office/officeart/2008/layout/CaptionedPictures"/>
    <dgm:cxn modelId="{5264EBE3-BFCA-A840-A0E3-957D9E9B1E6A}" type="presParOf" srcId="{B9AB62ED-3F43-9848-A610-BBA0F6F71068}" destId="{332F8D7D-27EB-5A40-B787-B326A42F1F1A}" srcOrd="0" destOrd="0" presId="urn:microsoft.com/office/officeart/2008/layout/CaptionedPictures"/>
    <dgm:cxn modelId="{87668271-01E6-3B48-82BE-E796CD471693}" type="presParOf" srcId="{B9AB62ED-3F43-9848-A610-BBA0F6F71068}" destId="{1B01E860-D53A-794C-A04E-6AB7BA518465}" srcOrd="1" destOrd="0" presId="urn:microsoft.com/office/officeart/2008/layout/CaptionedPictures"/>
    <dgm:cxn modelId="{BF3D51ED-F129-2945-8696-8F172AC21515}" type="presParOf" srcId="{E5AA2FC7-4393-E641-ABB2-A0385C11CCFE}" destId="{0DB6135D-3312-D942-A9C5-DA6F75365D6E}" srcOrd="5" destOrd="0" presId="urn:microsoft.com/office/officeart/2008/layout/CaptionedPictures"/>
    <dgm:cxn modelId="{2E58E791-0614-C049-AD65-955E01261E4F}" type="presParOf" srcId="{E5AA2FC7-4393-E641-ABB2-A0385C11CCFE}" destId="{2CADF416-C40D-AA4F-BEC2-B230509CEDFE}" srcOrd="6" destOrd="0" presId="urn:microsoft.com/office/officeart/2008/layout/CaptionedPictures"/>
    <dgm:cxn modelId="{F4A33B2F-2941-B34E-B869-FA188681405C}" type="presParOf" srcId="{2CADF416-C40D-AA4F-BEC2-B230509CEDFE}" destId="{3A25157C-2684-EB42-89D6-051EB924DC9B}" srcOrd="0" destOrd="0" presId="urn:microsoft.com/office/officeart/2008/layout/CaptionedPictures"/>
    <dgm:cxn modelId="{E6EE79E9-096F-8445-BEE4-4E7FE233C252}" type="presParOf" srcId="{2CADF416-C40D-AA4F-BEC2-B230509CEDFE}" destId="{7E8CB187-0237-BB4D-B94E-933D25B8E860}" srcOrd="1" destOrd="0" presId="urn:microsoft.com/office/officeart/2008/layout/CaptionedPictures"/>
    <dgm:cxn modelId="{FBA4C4C3-39EA-B849-A282-297A630D24A4}" type="presParOf" srcId="{2CADF416-C40D-AA4F-BEC2-B230509CEDFE}" destId="{0563FB8E-8EF8-B344-9F01-52AD412FBDB9}" srcOrd="2" destOrd="0" presId="urn:microsoft.com/office/officeart/2008/layout/CaptionedPictures"/>
    <dgm:cxn modelId="{8EFD381B-E555-2C4C-B726-E74764D7469C}" type="presParOf" srcId="{0563FB8E-8EF8-B344-9F01-52AD412FBDB9}" destId="{A1A99525-23CC-8743-BC0A-4D59E5CD0C87}" srcOrd="0" destOrd="0" presId="urn:microsoft.com/office/officeart/2008/layout/CaptionedPictures"/>
    <dgm:cxn modelId="{55F5BE52-6906-A349-B47B-EE775ED0F9A0}" type="presParOf" srcId="{0563FB8E-8EF8-B344-9F01-52AD412FBDB9}" destId="{F8F5E103-08D4-594B-BBE1-C128CD79211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81DCC2-6C7D-FF4E-982B-D41B4F643726}" type="doc">
      <dgm:prSet loTypeId="urn:microsoft.com/office/officeart/2008/layout/CaptionedPicture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98E896C-C1B2-114F-B8EA-9136C10127AB}">
      <dgm:prSet custT="1"/>
      <dgm:spPr/>
      <dgm:t>
        <a:bodyPr/>
        <a:lstStyle/>
        <a:p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DE0CD-C1A8-C64E-B37C-76A41B02E604}" type="parTrans" cxnId="{1B0126F5-7F0A-414C-AD2C-DF2D6F3A4DAD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586AE5-C3C5-734F-81B8-5E6775EC8EE5}" type="sibTrans" cxnId="{1B0126F5-7F0A-414C-AD2C-DF2D6F3A4DAD}">
      <dgm:prSet/>
      <dgm:spPr/>
      <dgm:t>
        <a:bodyPr/>
        <a:lstStyle/>
        <a:p>
          <a:endParaRPr lang="en-US" sz="1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A2FC7-4393-E641-ABB2-A0385C11CCFE}" type="pres">
      <dgm:prSet presAssocID="{8A81DCC2-6C7D-FF4E-982B-D41B4F64372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7153B303-7F4C-C84F-89B6-CA8064A37C06}" type="pres">
      <dgm:prSet presAssocID="{398E896C-C1B2-114F-B8EA-9136C10127AB}" presName="composite" presStyleCnt="0">
        <dgm:presLayoutVars>
          <dgm:chMax val="1"/>
          <dgm:chPref val="1"/>
        </dgm:presLayoutVars>
      </dgm:prSet>
      <dgm:spPr/>
    </dgm:pt>
    <dgm:pt modelId="{586E8835-0AF9-ED4C-BD28-C4F8EF3D965A}" type="pres">
      <dgm:prSet presAssocID="{398E896C-C1B2-114F-B8EA-9136C10127AB}" presName="Accent" presStyleLbl="trAlignAcc1" presStyleIdx="0" presStyleCnt="1" custScaleX="128546" custScaleY="103255">
        <dgm:presLayoutVars>
          <dgm:chMax val="0"/>
          <dgm:chPref val="0"/>
        </dgm:presLayoutVars>
      </dgm:prSet>
      <dgm:spPr/>
    </dgm:pt>
    <dgm:pt modelId="{EAA72CFD-DD7D-3744-B0FF-105547BB57BB}" type="pres">
      <dgm:prSet presAssocID="{398E896C-C1B2-114F-B8EA-9136C10127AB}" presName="Image" presStyleLbl="alignImgPlace1" presStyleIdx="0" presStyleCnt="1" custScaleX="109611" custScaleY="119805" custLinFactNeighborY="1731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B9AB62ED-3F43-9848-A610-BBA0F6F71068}" type="pres">
      <dgm:prSet presAssocID="{398E896C-C1B2-114F-B8EA-9136C10127AB}" presName="ChildComposite" presStyleCnt="0"/>
      <dgm:spPr/>
    </dgm:pt>
    <dgm:pt modelId="{332F8D7D-27EB-5A40-B787-B326A42F1F1A}" type="pres">
      <dgm:prSet presAssocID="{398E896C-C1B2-114F-B8EA-9136C10127A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B01E860-D53A-794C-A04E-6AB7BA518465}" type="pres">
      <dgm:prSet presAssocID="{398E896C-C1B2-114F-B8EA-9136C10127AB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512E97-38B2-214A-B076-C459EABF189A}" type="presOf" srcId="{398E896C-C1B2-114F-B8EA-9136C10127AB}" destId="{1B01E860-D53A-794C-A04E-6AB7BA518465}" srcOrd="0" destOrd="0" presId="urn:microsoft.com/office/officeart/2008/layout/CaptionedPictures"/>
    <dgm:cxn modelId="{A5BD10D9-A0B8-274B-A7B3-604105C5BD55}" type="presOf" srcId="{8A81DCC2-6C7D-FF4E-982B-D41B4F643726}" destId="{E5AA2FC7-4393-E641-ABB2-A0385C11CCFE}" srcOrd="0" destOrd="0" presId="urn:microsoft.com/office/officeart/2008/layout/CaptionedPictures"/>
    <dgm:cxn modelId="{1B0126F5-7F0A-414C-AD2C-DF2D6F3A4DAD}" srcId="{8A81DCC2-6C7D-FF4E-982B-D41B4F643726}" destId="{398E896C-C1B2-114F-B8EA-9136C10127AB}" srcOrd="0" destOrd="0" parTransId="{31ADE0CD-C1A8-C64E-B37C-76A41B02E604}" sibTransId="{75586AE5-C3C5-734F-81B8-5E6775EC8EE5}"/>
    <dgm:cxn modelId="{3786A994-5B18-FE4A-ACE0-30253D23A783}" type="presParOf" srcId="{E5AA2FC7-4393-E641-ABB2-A0385C11CCFE}" destId="{7153B303-7F4C-C84F-89B6-CA8064A37C06}" srcOrd="0" destOrd="0" presId="urn:microsoft.com/office/officeart/2008/layout/CaptionedPictures"/>
    <dgm:cxn modelId="{DCF90ABC-0DB4-1140-AA0E-504F39776EBD}" type="presParOf" srcId="{7153B303-7F4C-C84F-89B6-CA8064A37C06}" destId="{586E8835-0AF9-ED4C-BD28-C4F8EF3D965A}" srcOrd="0" destOrd="0" presId="urn:microsoft.com/office/officeart/2008/layout/CaptionedPictures"/>
    <dgm:cxn modelId="{1BA6E4C2-980D-A443-AA78-7A0A495A431D}" type="presParOf" srcId="{7153B303-7F4C-C84F-89B6-CA8064A37C06}" destId="{EAA72CFD-DD7D-3744-B0FF-105547BB57BB}" srcOrd="1" destOrd="0" presId="urn:microsoft.com/office/officeart/2008/layout/CaptionedPictures"/>
    <dgm:cxn modelId="{92D49EAA-50C9-4D49-A158-F2434EF2BC14}" type="presParOf" srcId="{7153B303-7F4C-C84F-89B6-CA8064A37C06}" destId="{B9AB62ED-3F43-9848-A610-BBA0F6F71068}" srcOrd="2" destOrd="0" presId="urn:microsoft.com/office/officeart/2008/layout/CaptionedPictures"/>
    <dgm:cxn modelId="{5264EBE3-BFCA-A840-A0E3-957D9E9B1E6A}" type="presParOf" srcId="{B9AB62ED-3F43-9848-A610-BBA0F6F71068}" destId="{332F8D7D-27EB-5A40-B787-B326A42F1F1A}" srcOrd="0" destOrd="0" presId="urn:microsoft.com/office/officeart/2008/layout/CaptionedPictures"/>
    <dgm:cxn modelId="{87668271-01E6-3B48-82BE-E796CD471693}" type="presParOf" srcId="{B9AB62ED-3F43-9848-A610-BBA0F6F71068}" destId="{1B01E860-D53A-794C-A04E-6AB7BA51846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D7DED-395A-B544-9374-6055BA7D96FE}">
      <dsp:nvSpPr>
        <dsp:cNvPr id="0" name=""/>
        <dsp:cNvSpPr/>
      </dsp:nvSpPr>
      <dsp:spPr>
        <a:xfrm>
          <a:off x="5538964" y="253942"/>
          <a:ext cx="4577211" cy="40012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1043" y="346021"/>
        <a:ext cx="4393053" cy="2959650"/>
      </dsp:txXfrm>
    </dsp:sp>
    <dsp:sp modelId="{DCE12E89-9A1C-D44D-92B7-AA2654AA7A4F}">
      <dsp:nvSpPr>
        <dsp:cNvPr id="0" name=""/>
        <dsp:cNvSpPr/>
      </dsp:nvSpPr>
      <dsp:spPr>
        <a:xfrm rot="8165009">
          <a:off x="3840065" y="-445564"/>
          <a:ext cx="3426359" cy="4301722"/>
        </a:xfrm>
        <a:prstGeom prst="circularArrow">
          <a:avLst>
            <a:gd name="adj1" fmla="val 2130"/>
            <a:gd name="adj2" fmla="val 255939"/>
            <a:gd name="adj3" fmla="val 9321027"/>
            <a:gd name="adj4" fmla="val 2327988"/>
            <a:gd name="adj5" fmla="val 2485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C316B-D701-564C-9B47-011B6A27B1FF}">
      <dsp:nvSpPr>
        <dsp:cNvPr id="0" name=""/>
        <dsp:cNvSpPr/>
      </dsp:nvSpPr>
      <dsp:spPr>
        <a:xfrm>
          <a:off x="5824397" y="3539651"/>
          <a:ext cx="3211032" cy="93118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Confirmatory test</a:t>
          </a:r>
        </a:p>
      </dsp:txBody>
      <dsp:txXfrm>
        <a:off x="5851671" y="3566925"/>
        <a:ext cx="3156484" cy="876641"/>
      </dsp:txXfrm>
    </dsp:sp>
    <dsp:sp modelId="{96169193-C5BD-1141-9461-CC5C6D316E82}">
      <dsp:nvSpPr>
        <dsp:cNvPr id="0" name=""/>
        <dsp:cNvSpPr/>
      </dsp:nvSpPr>
      <dsp:spPr>
        <a:xfrm>
          <a:off x="1218" y="235810"/>
          <a:ext cx="5040274" cy="4037474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••"/>
          </a:pPr>
          <a:endParaRPr lang="en-US" sz="1600" kern="1200" dirty="0"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94132" y="1193897"/>
        <a:ext cx="4854446" cy="2986473"/>
      </dsp:txXfrm>
    </dsp:sp>
    <dsp:sp modelId="{E585B386-8859-1F4E-859D-3BC51BC0BA0A}">
      <dsp:nvSpPr>
        <dsp:cNvPr id="0" name=""/>
        <dsp:cNvSpPr/>
      </dsp:nvSpPr>
      <dsp:spPr>
        <a:xfrm>
          <a:off x="420630" y="48943"/>
          <a:ext cx="3407027" cy="93118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Screening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47904" y="76217"/>
        <a:ext cx="3352479" cy="876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1912-0014-9549-9098-60C9031A34C0}">
      <dsp:nvSpPr>
        <dsp:cNvPr id="0" name=""/>
        <dsp:cNvSpPr/>
      </dsp:nvSpPr>
      <dsp:spPr>
        <a:xfrm>
          <a:off x="0" y="379373"/>
          <a:ext cx="5355770" cy="44947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667" tIns="395732" rIns="41566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Samples amniotic fluid for genetic testing, </a:t>
          </a: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chromosomal abnormalities, and other conditions.</a:t>
          </a:r>
          <a:endParaRPr lang="en-US" sz="1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Pros:</a:t>
          </a: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Enables early identification of SCD in the fetus.</a:t>
          </a: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Widely used and well-studied procedure.</a:t>
          </a:r>
          <a:endParaRPr lang="en-US" sz="1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Typically performed later in pregnancy (&gt;15 weeks).</a:t>
          </a:r>
          <a:endParaRPr lang="en-US" sz="19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Cons:</a:t>
          </a: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Invasive procedures with risks of miscarriage and infection</a:t>
          </a: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9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Time-consuming</a:t>
          </a:r>
        </a:p>
      </dsp:txBody>
      <dsp:txXfrm>
        <a:off x="0" y="379373"/>
        <a:ext cx="5355770" cy="4494713"/>
      </dsp:txXfrm>
    </dsp:sp>
    <dsp:sp modelId="{CE202DB4-AF54-8E42-9362-6BC8B0ACE7B7}">
      <dsp:nvSpPr>
        <dsp:cNvPr id="0" name=""/>
        <dsp:cNvSpPr/>
      </dsp:nvSpPr>
      <dsp:spPr>
        <a:xfrm>
          <a:off x="267788" y="54653"/>
          <a:ext cx="3749039" cy="64944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41705" tIns="0" rIns="14170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/>
              <a:cs typeface="Times New Roman"/>
            </a:rPr>
            <a:t>Amniocentesis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491" y="86356"/>
        <a:ext cx="3685633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1912-0014-9549-9098-60C9031A34C0}">
      <dsp:nvSpPr>
        <dsp:cNvPr id="0" name=""/>
        <dsp:cNvSpPr/>
      </dsp:nvSpPr>
      <dsp:spPr>
        <a:xfrm>
          <a:off x="0" y="301063"/>
          <a:ext cx="5355770" cy="476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5667" tIns="374904" rIns="4156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Sample of chorionic </a:t>
          </a:r>
          <a:r>
            <a:rPr lang="en-US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villi(placenta) </a:t>
          </a: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taken either through the cervix or abdomen for genetic disorders and hemoglobin genotype.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Can be transabdominal or  transcervical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Pros:</a:t>
          </a: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Can be performed earlier in pregnancy (11-14 weeks)</a:t>
          </a: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Provides faster results than amniocentesis.</a:t>
          </a: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Arial" panose="020B0604020202020204" pitchFamily="34" charset="0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Tests placental tissue, which is genetically similar to the fetus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SzPct val="100000"/>
            <a:buFont typeface="Wingdings" pitchFamily="2" charset="2"/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Cons:</a:t>
          </a: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Slightly higher risk of miscarriage compared to amniocentesis.</a:t>
          </a:r>
          <a:endParaRPr lang="en-US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May not provide as comprehensive information as amniocentesis</a:t>
          </a:r>
        </a:p>
        <a:p>
          <a:pPr marL="342900" lvl="2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Invasive procedure</a:t>
          </a:r>
        </a:p>
      </dsp:txBody>
      <dsp:txXfrm>
        <a:off x="0" y="301063"/>
        <a:ext cx="5355770" cy="4762800"/>
      </dsp:txXfrm>
    </dsp:sp>
    <dsp:sp modelId="{CE202DB4-AF54-8E42-9362-6BC8B0ACE7B7}">
      <dsp:nvSpPr>
        <dsp:cNvPr id="0" name=""/>
        <dsp:cNvSpPr/>
      </dsp:nvSpPr>
      <dsp:spPr>
        <a:xfrm>
          <a:off x="267788" y="35383"/>
          <a:ext cx="3749039" cy="531360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41705" tIns="0" rIns="14170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Times New Roman"/>
              <a:cs typeface="Times New Roman"/>
            </a:rPr>
            <a:t>Chorionic Villus Sampling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727" y="61322"/>
        <a:ext cx="369716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9F8FA-B0FC-C34C-80A1-1E7B5B92F3E6}">
      <dsp:nvSpPr>
        <dsp:cNvPr id="0" name=""/>
        <dsp:cNvSpPr/>
      </dsp:nvSpPr>
      <dsp:spPr>
        <a:xfrm>
          <a:off x="362544" y="40646"/>
          <a:ext cx="1949386" cy="1854179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AAB76-81EE-904B-A7D5-8E3B52F3ED65}">
      <dsp:nvSpPr>
        <dsp:cNvPr id="0" name=""/>
        <dsp:cNvSpPr/>
      </dsp:nvSpPr>
      <dsp:spPr>
        <a:xfrm>
          <a:off x="650372" y="141701"/>
          <a:ext cx="1373732" cy="116722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26B7A-A2AB-B849-BCAA-B65A357749DE}">
      <dsp:nvSpPr>
        <dsp:cNvPr id="0" name=""/>
        <dsp:cNvSpPr/>
      </dsp:nvSpPr>
      <dsp:spPr>
        <a:xfrm>
          <a:off x="522752" y="1432944"/>
          <a:ext cx="1628971" cy="3793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Sickling tests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Char char="ü"/>
          </a:pP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Solubility test</a:t>
          </a:r>
        </a:p>
      </dsp:txBody>
      <dsp:txXfrm>
        <a:off x="522752" y="1432944"/>
        <a:ext cx="1628971" cy="379348"/>
      </dsp:txXfrm>
    </dsp:sp>
    <dsp:sp modelId="{4994D81E-4F79-5D47-8844-1AE6AC2D1A49}">
      <dsp:nvSpPr>
        <dsp:cNvPr id="0" name=""/>
        <dsp:cNvSpPr/>
      </dsp:nvSpPr>
      <dsp:spPr>
        <a:xfrm>
          <a:off x="650372" y="1290402"/>
          <a:ext cx="1373732" cy="179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Screening tests</a:t>
          </a:r>
        </a:p>
      </dsp:txBody>
      <dsp:txXfrm>
        <a:off x="650372" y="1290402"/>
        <a:ext cx="1373732" cy="179587"/>
      </dsp:txXfrm>
    </dsp:sp>
    <dsp:sp modelId="{445B5050-0C02-CD46-85C5-AA0E8ACC7118}">
      <dsp:nvSpPr>
        <dsp:cNvPr id="0" name=""/>
        <dsp:cNvSpPr/>
      </dsp:nvSpPr>
      <dsp:spPr>
        <a:xfrm>
          <a:off x="2533107" y="34559"/>
          <a:ext cx="1974968" cy="1866354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8BA1B-3A75-7A43-9294-FF9A61C30345}">
      <dsp:nvSpPr>
        <dsp:cNvPr id="0" name=""/>
        <dsp:cNvSpPr/>
      </dsp:nvSpPr>
      <dsp:spPr>
        <a:xfrm>
          <a:off x="2833725" y="141701"/>
          <a:ext cx="1373732" cy="1167223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56EE-3413-5D49-9910-DC436675CA8D}">
      <dsp:nvSpPr>
        <dsp:cNvPr id="0" name=""/>
        <dsp:cNvSpPr/>
      </dsp:nvSpPr>
      <dsp:spPr>
        <a:xfrm>
          <a:off x="2833725" y="1308924"/>
          <a:ext cx="1373732" cy="484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Full blood count </a:t>
          </a:r>
        </a:p>
      </dsp:txBody>
      <dsp:txXfrm>
        <a:off x="2833725" y="1308924"/>
        <a:ext cx="1373732" cy="484846"/>
      </dsp:txXfrm>
    </dsp:sp>
    <dsp:sp modelId="{586E8835-0AF9-ED4C-BD28-C4F8EF3D965A}">
      <dsp:nvSpPr>
        <dsp:cNvPr id="0" name=""/>
        <dsp:cNvSpPr/>
      </dsp:nvSpPr>
      <dsp:spPr>
        <a:xfrm>
          <a:off x="356195" y="2059637"/>
          <a:ext cx="1962086" cy="1854179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72CFD-DD7D-3744-B0FF-105547BB57BB}">
      <dsp:nvSpPr>
        <dsp:cNvPr id="0" name=""/>
        <dsp:cNvSpPr/>
      </dsp:nvSpPr>
      <dsp:spPr>
        <a:xfrm>
          <a:off x="650372" y="2160692"/>
          <a:ext cx="1373732" cy="116722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1E860-D53A-794C-A04E-6AB7BA518465}">
      <dsp:nvSpPr>
        <dsp:cNvPr id="0" name=""/>
        <dsp:cNvSpPr/>
      </dsp:nvSpPr>
      <dsp:spPr>
        <a:xfrm>
          <a:off x="650372" y="3327915"/>
          <a:ext cx="1373732" cy="484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Peripheral blood film</a:t>
          </a:r>
        </a:p>
      </dsp:txBody>
      <dsp:txXfrm>
        <a:off x="650372" y="3327915"/>
        <a:ext cx="1373732" cy="484846"/>
      </dsp:txXfrm>
    </dsp:sp>
    <dsp:sp modelId="{3A25157C-2684-EB42-89D6-051EB924DC9B}">
      <dsp:nvSpPr>
        <dsp:cNvPr id="0" name=""/>
        <dsp:cNvSpPr/>
      </dsp:nvSpPr>
      <dsp:spPr>
        <a:xfrm>
          <a:off x="2539457" y="2053550"/>
          <a:ext cx="1974968" cy="1866354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CB187-0237-BB4D-B94E-933D25B8E860}">
      <dsp:nvSpPr>
        <dsp:cNvPr id="0" name=""/>
        <dsp:cNvSpPr/>
      </dsp:nvSpPr>
      <dsp:spPr>
        <a:xfrm>
          <a:off x="2840075" y="2160692"/>
          <a:ext cx="1373732" cy="1167223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5E103-08D4-594B-BBE1-C128CD792117}">
      <dsp:nvSpPr>
        <dsp:cNvPr id="0" name=""/>
        <dsp:cNvSpPr/>
      </dsp:nvSpPr>
      <dsp:spPr>
        <a:xfrm>
          <a:off x="2840075" y="3327915"/>
          <a:ext cx="1373732" cy="484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latin typeface="Times New Roman" panose="02020603050405020304" pitchFamily="18" charset="0"/>
              <a:cs typeface="Times New Roman" panose="02020603050405020304" pitchFamily="18" charset="0"/>
            </a:rPr>
            <a:t>Hemoglobin electrophoresis</a:t>
          </a:r>
        </a:p>
      </dsp:txBody>
      <dsp:txXfrm>
        <a:off x="2840075" y="3327915"/>
        <a:ext cx="1373732" cy="4848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E8835-0AF9-ED4C-BD28-C4F8EF3D965A}">
      <dsp:nvSpPr>
        <dsp:cNvPr id="0" name=""/>
        <dsp:cNvSpPr/>
      </dsp:nvSpPr>
      <dsp:spPr>
        <a:xfrm>
          <a:off x="359296" y="30764"/>
          <a:ext cx="4152027" cy="3923682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72CFD-DD7D-3744-B0FF-105547BB57BB}">
      <dsp:nvSpPr>
        <dsp:cNvPr id="0" name=""/>
        <dsp:cNvSpPr/>
      </dsp:nvSpPr>
      <dsp:spPr>
        <a:xfrm>
          <a:off x="842117" y="427721"/>
          <a:ext cx="3186385" cy="295917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1E860-D53A-794C-A04E-6AB7BA518465}">
      <dsp:nvSpPr>
        <dsp:cNvPr id="0" name=""/>
        <dsp:cNvSpPr/>
      </dsp:nvSpPr>
      <dsp:spPr>
        <a:xfrm>
          <a:off x="981813" y="2714603"/>
          <a:ext cx="2906994" cy="10259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1813" y="2714603"/>
        <a:ext cx="2906994" cy="1025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AD2F3-FD76-5A48-9DF9-35ECEA1652D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21398-C2EE-9548-9BD4-AF3B2572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1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1398-C2EE-9548-9BD4-AF3B257296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9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55555"/>
                </a:solidFill>
                <a:effectLst/>
                <a:latin typeface="__Roboto_22b3a9"/>
              </a:rPr>
              <a:t>During amniocentesis, guided by an ultrasound, a thin needle is inserted to remove a small amount of amniotic fluid from the sac surrounding the fetus and the collected fluid is then tested.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1398-C2EE-9548-9BD4-AF3B257296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CVS is usually done from weeks 11 to 14 weeks of pregnancy but can be done later depending on the position of the placenta.</a:t>
            </a:r>
          </a:p>
          <a:p>
            <a:pPr algn="l"/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CVS can be performed: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through the abdomen – transabdominal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B0C0C"/>
                </a:solidFill>
                <a:effectLst/>
                <a:latin typeface="GDS Transport"/>
              </a:rPr>
              <a:t>through the cervix – transcervical</a:t>
            </a:r>
          </a:p>
          <a:p>
            <a:pPr algn="l"/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The procedure involves applying a gel to the skin, moving an ultrasound over the belly, and removing a small sample of cells from the placenta.</a:t>
            </a:r>
            <a:endParaRPr lang="en-US" b="0" i="0" dirty="0">
              <a:solidFill>
                <a:srgbClr val="0B0C0C"/>
              </a:solidFill>
              <a:effectLst/>
              <a:latin typeface="GDS Transpor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1398-C2EE-9548-9BD4-AF3B257296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8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857EA-5FB1-BC67-2A3E-98416C93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125C7-4E75-5F88-C9EE-56873A794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53F57-D5C9-E1F0-E4C9-0F462CAE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0F914-2876-3FB1-2F3D-FDFA7D851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21398-C2EE-9548-9BD4-AF3B257296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2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3A92-515B-956B-8155-F6918528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F7AA3-2985-E8A0-D7A8-C29D33E24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21BD-D22A-A4F9-244C-6D3321AF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4D2F0-BF46-4E73-4F6B-C602BE1A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3D07F-D076-F1CA-980A-AD814043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2622-12BC-8B40-495A-C44C5E30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A738-BDF3-C2F7-FCCE-9A577CF68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A66E-7F17-A8B3-7983-523B0FE1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F3CA9-1B92-2FB4-EA5B-365254286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6F5C8-FB5B-02D4-31D2-EA1201B9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FC0B9-0CD6-3204-418B-856D50445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F7B92-188E-7548-545E-A57E98B6B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71614-0C1C-C39F-2D79-5BFFF817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55E3A-1467-BE44-233A-739E8F84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A6244-9DB2-6D3B-BFBF-718290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07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DAEA-C6F9-1FB0-835E-C667A094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B739-D5AE-6410-63F6-9E73152E4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17E4F-BC82-6193-0EED-7EC236D58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C8B56-DF00-9764-AE0A-3E710135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0753A-78E0-8D72-3414-6762570D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1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81F3-9352-51DB-1A4C-969A97D1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97236-8676-81A1-F3AC-6A4664BEF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26A39-CC65-F43F-567C-54A24E5A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6453-3BFF-3599-C330-369DBE4A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37325-3D32-4FE0-5924-1420D228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B366-05DD-8816-C598-BED98869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431E1-2136-3B12-C29E-85158A71E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76469-E064-CBB4-AE6F-B89685E87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65765-3838-1861-57FF-A4CB6AA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8220-E4EB-2AF3-DB68-83375BB2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8902-C840-AC69-DE76-57F527E4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0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532F-AA09-2A45-24F9-AA328971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6697F-4C1E-5571-6E3A-B8BF6628E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0DDE-0625-A07E-EC05-116108A01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F9FDB-A6DB-32D7-6ADD-CB24B87B7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AAE42-C191-9047-20E7-938E459AE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56A5B-8C92-1233-9199-8D763AB9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C58907-9007-2DC3-AB62-990C23F3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8A229-8B9D-C196-36F6-A9A095E0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9E46-AF49-1F20-078A-4F86B35F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6B37B-EFA8-D62C-9273-53E384B8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9EEDB-3EF4-6B39-5369-0A05BC35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02394-AB66-E04E-E397-CE69FE99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3B2C9-BD6D-1A98-F8DB-6490481D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0945B-21D5-98C3-D36B-F2D1D07B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4C12F-9BD5-C15B-19FC-A27EC8A5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095D-F4DE-BF9C-D268-127782C0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49C25-9918-66B6-9209-2E242B05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85A6C-B962-BD45-65C3-4BF8D515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F6BE9-76ED-C3FF-53BF-080F88442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A9B27-525A-9DF2-CD08-8B89D720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09CC0-CC1B-F12D-84FA-B8BD5B23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0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7D2B-C486-F575-7794-EFB4AFC8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D424A-63CD-8C9E-D602-50D302016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D755F-09D3-6F74-898D-83F93DE49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87BEC-74A1-24B9-2D2F-C580E7D8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29A7F-82D8-1CD1-79F4-E6EF3878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9CD1-7B91-A1DD-79B5-9B11C646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7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8FAC3-1A40-6586-1E76-4A12169C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BAE9C-7818-E7A2-9253-097D9C268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B0F1-C28C-2DBA-5DA1-6D7BE3F65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8647D-98DA-E340-B8DE-3C8378000FF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E3DAF-ECD6-AB2F-F6E0-55AC09A26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32387-62D0-1D0E-87B8-D6E49AC3A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8FEE2A-DA65-664A-98FA-FBBF525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5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cmr.gov.in/report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care-in-europe.com/de/news/sars-cov-2-labore-bewaeltigen-ausweitung-der-teststrategi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5/jisys-2023-0179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ajh.24232" TargetMode="External"/><Relationship Id="rId2" Type="http://schemas.openxmlformats.org/officeDocument/2006/relationships/hyperlink" Target="https://doi.org/10.1515/jisys-2023-017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uthman/5610746554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red blood cells&#10;&#10;Description automatically generated">
            <a:extLst>
              <a:ext uri="{FF2B5EF4-FFF2-40B4-BE49-F238E27FC236}">
                <a16:creationId xmlns:a16="http://schemas.microsoft.com/office/drawing/2014/main" id="{A443E2BA-B3D7-87E2-9871-21EA413AAB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2840" r="-1" b="255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F198D-E879-B792-42EB-6DBE36133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2410098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kern="1200" dirty="0">
                <a:latin typeface="Times New Roman"/>
                <a:cs typeface="Times New Roman"/>
              </a:rPr>
              <a:t>Diagnostic modalities for sickle cell disease in India - New technologies and recent advances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44282-367F-6C4E-F31E-F8FC08D8C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Dr. Heena Tabassum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Program Officer and Scientist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Indian Council of Medical Research-Headquarters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New Delhi</a:t>
            </a:r>
          </a:p>
        </p:txBody>
      </p:sp>
      <p:sp>
        <p:nvSpPr>
          <p:cNvPr id="33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4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15F2-D8A1-0383-5EE1-2A4D3C60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477967-47C0-CC9B-1CAC-018714361AB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9664" y="1965689"/>
          <a:ext cx="4870621" cy="395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D61887-3869-27A1-EE18-2584055F18BF}"/>
              </a:ext>
            </a:extLst>
          </p:cNvPr>
          <p:cNvSpPr txBox="1">
            <a:spLocks/>
          </p:cNvSpPr>
          <p:nvPr/>
        </p:nvSpPr>
        <p:spPr>
          <a:xfrm>
            <a:off x="5266589" y="1959722"/>
            <a:ext cx="6366157" cy="395278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379C45-4C14-2D63-228F-35D9C961D923}"/>
              </a:ext>
            </a:extLst>
          </p:cNvPr>
          <p:cNvSpPr txBox="1">
            <a:spLocks/>
          </p:cNvSpPr>
          <p:nvPr/>
        </p:nvSpPr>
        <p:spPr>
          <a:xfrm>
            <a:off x="830037" y="421655"/>
            <a:ext cx="10802709" cy="10323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Times New Roman"/>
                <a:cs typeface="Times New Roman"/>
              </a:rPr>
              <a:t>Conventional diagnostics tests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5739D0-4881-D776-D5E6-5F280B46835A}"/>
              </a:ext>
            </a:extLst>
          </p:cNvPr>
          <p:cNvSpPr txBox="1"/>
          <p:nvPr/>
        </p:nvSpPr>
        <p:spPr>
          <a:xfrm>
            <a:off x="5269482" y="2103297"/>
            <a:ext cx="6342287" cy="36743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Solubility Test or Sickling Test checks for presence of </a:t>
            </a:r>
            <a:r>
              <a:rPr lang="en-GB" dirty="0" err="1">
                <a:latin typeface="Times New Roman"/>
                <a:ea typeface="+mn-lt"/>
                <a:cs typeface="+mn-lt"/>
              </a:rPr>
              <a:t>HbS</a:t>
            </a:r>
            <a:r>
              <a:rPr lang="en-GB" dirty="0">
                <a:latin typeface="Times New Roman"/>
                <a:ea typeface="+mn-lt"/>
                <a:cs typeface="+mn-lt"/>
              </a:rPr>
              <a:t> by exposing red blood cells to a deoxygenating agent.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A peripheral blood smear involves examining a blood sample under a microscope for the characteristic sickle-shaped RBCs.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Full blood count looks for </a:t>
            </a:r>
            <a:r>
              <a:rPr lang="en-GB" dirty="0" err="1">
                <a:latin typeface="Times New Roman"/>
                <a:ea typeface="+mn-lt"/>
                <a:cs typeface="+mn-lt"/>
              </a:rPr>
              <a:t>anemia</a:t>
            </a:r>
            <a:r>
              <a:rPr lang="en-GB" dirty="0">
                <a:latin typeface="Times New Roman"/>
                <a:ea typeface="+mn-lt"/>
                <a:cs typeface="+mn-lt"/>
              </a:rPr>
              <a:t>,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hemolysis</a:t>
            </a:r>
            <a:r>
              <a:rPr lang="en-GB" dirty="0">
                <a:latin typeface="Times New Roman"/>
                <a:ea typeface="+mn-lt"/>
                <a:cs typeface="+mn-lt"/>
              </a:rPr>
              <a:t>, and compensatory bone marrow activity.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Hb electrophoresis is the gold standard. Differentiates types of Hb based on their electrical charge.</a:t>
            </a:r>
          </a:p>
        </p:txBody>
      </p:sp>
    </p:spTree>
    <p:extLst>
      <p:ext uri="{BB962C8B-B14F-4D97-AF65-F5344CB8AC3E}">
        <p14:creationId xmlns:p14="http://schemas.microsoft.com/office/powerpoint/2010/main" val="357071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4243E9D0-0D5B-C175-104F-052DDEDD77EE}"/>
              </a:ext>
            </a:extLst>
          </p:cNvPr>
          <p:cNvSpPr txBox="1">
            <a:spLocks/>
          </p:cNvSpPr>
          <p:nvPr/>
        </p:nvSpPr>
        <p:spPr>
          <a:xfrm>
            <a:off x="828223" y="151873"/>
            <a:ext cx="10802709" cy="1032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blood count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F3F0D8-0BAE-F5F6-F343-CCCC292F3382}"/>
              </a:ext>
            </a:extLst>
          </p:cNvPr>
          <p:cNvSpPr txBox="1"/>
          <p:nvPr/>
        </p:nvSpPr>
        <p:spPr>
          <a:xfrm>
            <a:off x="828223" y="1536403"/>
            <a:ext cx="6833553" cy="461664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Measures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hemoglobin</a:t>
            </a:r>
            <a:r>
              <a:rPr lang="en-GB" dirty="0">
                <a:latin typeface="Times New Roman"/>
                <a:ea typeface="+mn-lt"/>
                <a:cs typeface="+mn-lt"/>
              </a:rPr>
              <a:t> levels,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hematocrit</a:t>
            </a:r>
            <a:r>
              <a:rPr lang="en-GB" dirty="0">
                <a:latin typeface="Times New Roman"/>
                <a:ea typeface="+mn-lt"/>
                <a:cs typeface="+mn-lt"/>
              </a:rPr>
              <a:t>, red blood cell count, white blood cell count, and platelet count.</a:t>
            </a:r>
          </a:p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Used in NBS and population screening</a:t>
            </a:r>
          </a:p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Provides initial indicators of </a:t>
            </a:r>
            <a:r>
              <a:rPr lang="en-GB" dirty="0" err="1">
                <a:latin typeface="Times New Roman"/>
                <a:ea typeface="+mn-lt"/>
                <a:cs typeface="+mn-lt"/>
              </a:rPr>
              <a:t>anemia</a:t>
            </a:r>
            <a:r>
              <a:rPr lang="en-GB" dirty="0">
                <a:latin typeface="Times New Roman"/>
                <a:ea typeface="+mn-lt"/>
                <a:cs typeface="+mn-lt"/>
              </a:rPr>
              <a:t>.</a:t>
            </a:r>
          </a:p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Pros: </a:t>
            </a:r>
          </a:p>
          <a:p>
            <a:pPr marL="742950" lvl="1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Widely available in clinical settings</a:t>
            </a:r>
          </a:p>
          <a:p>
            <a:pPr marL="742950" lvl="1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Provides quick results.</a:t>
            </a:r>
          </a:p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Cons: </a:t>
            </a:r>
          </a:p>
          <a:p>
            <a:pPr marL="742950" lvl="1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Limited specificity; abnormal results can indicate various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hematological</a:t>
            </a:r>
            <a:r>
              <a:rPr lang="en-GB" dirty="0">
                <a:latin typeface="Times New Roman"/>
                <a:ea typeface="+mn-lt"/>
                <a:cs typeface="+mn-lt"/>
              </a:rPr>
              <a:t> disorders.</a:t>
            </a:r>
          </a:p>
          <a:p>
            <a:pPr marL="742950" lvl="1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Cannot distinguish between different types of hemoglobinopathies.</a:t>
            </a:r>
          </a:p>
          <a:p>
            <a:pPr marL="285750" indent="-285750" algn="just">
              <a:spcAft>
                <a:spcPts val="800"/>
              </a:spcAft>
              <a:buFont typeface="Wingdings"/>
              <a:buChar char="Ø"/>
            </a:pPr>
            <a:endParaRPr lang="en-GB" dirty="0">
              <a:latin typeface="Times New Roman"/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B9045-79D6-6B33-E028-454A7F9D125C}"/>
              </a:ext>
            </a:extLst>
          </p:cNvPr>
          <p:cNvSpPr/>
          <p:nvPr/>
        </p:nvSpPr>
        <p:spPr>
          <a:xfrm>
            <a:off x="8155726" y="2001795"/>
            <a:ext cx="3682313" cy="2854410"/>
          </a:xfrm>
          <a:prstGeom prst="rec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25A0-75FE-1F3D-3F7A-30031DEA1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08BDD447-87C2-B40A-EAD4-D58F490BAABA}"/>
              </a:ext>
            </a:extLst>
          </p:cNvPr>
          <p:cNvSpPr txBox="1">
            <a:spLocks/>
          </p:cNvSpPr>
          <p:nvPr/>
        </p:nvSpPr>
        <p:spPr>
          <a:xfrm>
            <a:off x="830037" y="339359"/>
            <a:ext cx="10802709" cy="10323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Sickling/solubility test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AAD9FF-9DFB-77A7-64E5-0537710C6094}"/>
              </a:ext>
            </a:extLst>
          </p:cNvPr>
          <p:cNvSpPr txBox="1"/>
          <p:nvPr/>
        </p:nvSpPr>
        <p:spPr>
          <a:xfrm>
            <a:off x="5269482" y="2103297"/>
            <a:ext cx="6342287" cy="369331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n-US" dirty="0">
                <a:latin typeface="Times New Roman"/>
                <a:cs typeface="Times New Roman"/>
              </a:rPr>
              <a:t>Solubility tests assess the presence of </a:t>
            </a:r>
            <a:r>
              <a:rPr lang="en-US" dirty="0" err="1">
                <a:latin typeface="Times New Roman"/>
                <a:cs typeface="Times New Roman"/>
              </a:rPr>
              <a:t>HbS</a:t>
            </a:r>
            <a:r>
              <a:rPr lang="en-US" dirty="0">
                <a:latin typeface="Times New Roman"/>
                <a:cs typeface="Times New Roman"/>
              </a:rPr>
              <a:t> in the blood.</a:t>
            </a:r>
          </a:p>
          <a:p>
            <a:pPr marL="285750" indent="-285750" algn="just">
              <a:buFont typeface="Wingdings"/>
              <a:buChar char="Ø"/>
            </a:pPr>
            <a:r>
              <a:rPr lang="en-US" dirty="0">
                <a:latin typeface="Times New Roman"/>
                <a:cs typeface="Times New Roman"/>
              </a:rPr>
              <a:t>Used for population-based screening.</a:t>
            </a:r>
          </a:p>
          <a:p>
            <a:pPr marL="285750" indent="-285750" algn="just">
              <a:buFont typeface="Wingdings"/>
              <a:buChar char="Ø"/>
            </a:pPr>
            <a:r>
              <a:rPr lang="en-US" dirty="0">
                <a:latin typeface="Times New Roman"/>
                <a:cs typeface="Times New Roman"/>
              </a:rPr>
              <a:t>A sample is mixed with a solution that lyses red blood cells, allowing hemoglobin to dissolve.</a:t>
            </a:r>
          </a:p>
          <a:p>
            <a:pPr marL="285750" indent="-285750" algn="just">
              <a:buFont typeface="Wingdings"/>
              <a:buChar char="Ø"/>
            </a:pPr>
            <a:r>
              <a:rPr lang="en-US" dirty="0">
                <a:latin typeface="Times New Roman"/>
                <a:cs typeface="Times New Roman"/>
              </a:rPr>
              <a:t>Pros: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Rapid and cost-effective.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Simple procedure that can be performed in outpatient settings.</a:t>
            </a:r>
          </a:p>
          <a:p>
            <a:pPr marL="285750" indent="-285750" algn="just">
              <a:buFont typeface="Wingdings"/>
              <a:buChar char="Ø"/>
            </a:pPr>
            <a:r>
              <a:rPr lang="en-US" dirty="0">
                <a:latin typeface="Times New Roman"/>
                <a:cs typeface="Times New Roman"/>
              </a:rPr>
              <a:t>Cons: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Cannot differentiate between </a:t>
            </a:r>
            <a:r>
              <a:rPr lang="en-US" dirty="0" err="1">
                <a:latin typeface="Times New Roman"/>
                <a:cs typeface="Times New Roman"/>
              </a:rPr>
              <a:t>HbS</a:t>
            </a:r>
            <a:r>
              <a:rPr lang="en-US" dirty="0">
                <a:latin typeface="Times New Roman"/>
                <a:cs typeface="Times New Roman"/>
              </a:rPr>
              <a:t> and other hemoglobin variants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False positives may occur in cases of high fetal </a:t>
            </a:r>
            <a:r>
              <a:rPr lang="en-US" dirty="0" err="1">
                <a:latin typeface="Times New Roman"/>
                <a:cs typeface="Times New Roman"/>
              </a:rPr>
              <a:t>HbF</a:t>
            </a:r>
            <a:r>
              <a:rPr lang="en-US" dirty="0">
                <a:latin typeface="Times New Roman"/>
                <a:cs typeface="Times New Roman"/>
              </a:rPr>
              <a:t> levels.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2DA5D-1618-6310-4B97-ADF6A65DBC37}"/>
              </a:ext>
            </a:extLst>
          </p:cNvPr>
          <p:cNvSpPr/>
          <p:nvPr/>
        </p:nvSpPr>
        <p:spPr>
          <a:xfrm>
            <a:off x="1403239" y="2367518"/>
            <a:ext cx="3256569" cy="2790228"/>
          </a:xfrm>
          <a:prstGeom prst="rect">
            <a:avLst/>
          </a:prstGeom>
          <a:blipFill rotWithShape="1">
            <a:blip r:embed="rId2"/>
            <a:srcRect/>
            <a:stretch>
              <a:fillRect l="-31000" r="-31000"/>
            </a:stretch>
          </a:blip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9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DEB0E-E160-A72A-16E7-2F35E8960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30EA359-305C-DCFB-994F-3FE753A59A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496743"/>
              </p:ext>
            </p:extLst>
          </p:nvPr>
        </p:nvGraphicFramePr>
        <p:xfrm>
          <a:off x="579664" y="1965689"/>
          <a:ext cx="4870621" cy="3954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E4CCBD-EF0C-43DE-79EC-9C116E9E4C77}"/>
              </a:ext>
            </a:extLst>
          </p:cNvPr>
          <p:cNvSpPr txBox="1">
            <a:spLocks/>
          </p:cNvSpPr>
          <p:nvPr/>
        </p:nvSpPr>
        <p:spPr>
          <a:xfrm>
            <a:off x="5266589" y="1959722"/>
            <a:ext cx="6366157" cy="395278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3C1A4EE-481E-E546-CBEC-16703D542FBD}"/>
              </a:ext>
            </a:extLst>
          </p:cNvPr>
          <p:cNvSpPr txBox="1">
            <a:spLocks/>
          </p:cNvSpPr>
          <p:nvPr/>
        </p:nvSpPr>
        <p:spPr>
          <a:xfrm>
            <a:off x="828223" y="151873"/>
            <a:ext cx="10802709" cy="1032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Peripheral blood film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783279-215A-011E-B1DA-06A9ADA69537}"/>
              </a:ext>
            </a:extLst>
          </p:cNvPr>
          <p:cNvSpPr txBox="1"/>
          <p:nvPr/>
        </p:nvSpPr>
        <p:spPr>
          <a:xfrm>
            <a:off x="5269482" y="2103297"/>
            <a:ext cx="6342287" cy="369331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The slide is examined for RBC morphology, WBC differential count, &amp; Platelet count &amp; morphology.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Used for prenatal, NBS &amp; population screening.</a:t>
            </a:r>
          </a:p>
          <a:p>
            <a:pPr marL="285750" indent="-285750" algn="just">
              <a:buFont typeface="Wingdings"/>
              <a:buChar char="Ø"/>
            </a:pPr>
            <a:endParaRPr lang="en-GB" dirty="0">
              <a:latin typeface="Times New Roman"/>
              <a:ea typeface="+mn-lt"/>
              <a:cs typeface="+mn-lt"/>
            </a:endParaRP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Pros: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Can be performed quickly in the lab, providing timely information for diagnosis.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Cons: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Interpretation can be subjective.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Does not provide detailed information on cellular function or genetic abnormalities.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Accurate interpretation requires trained personnel with expertise in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hematology</a:t>
            </a:r>
            <a:r>
              <a:rPr lang="en-GB" dirty="0">
                <a:latin typeface="Times New Roman"/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46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5628-76F3-7AF2-D105-8FC0DFD7D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DC2F501F-AFBF-B021-F608-0E64D6AAE377}"/>
              </a:ext>
            </a:extLst>
          </p:cNvPr>
          <p:cNvSpPr txBox="1">
            <a:spLocks/>
          </p:cNvSpPr>
          <p:nvPr/>
        </p:nvSpPr>
        <p:spPr>
          <a:xfrm>
            <a:off x="828223" y="151873"/>
            <a:ext cx="10802709" cy="1032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 electrophoresis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DDC11-0A49-78F4-C160-AEEBCEB9B913}"/>
              </a:ext>
            </a:extLst>
          </p:cNvPr>
          <p:cNvSpPr txBox="1"/>
          <p:nvPr/>
        </p:nvSpPr>
        <p:spPr>
          <a:xfrm>
            <a:off x="976184" y="1276364"/>
            <a:ext cx="7760043" cy="507831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Differentiates types of Hb based on their electrical charge, allowing for identification and quantification.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Used for newborn and population screening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Types: </a:t>
            </a:r>
          </a:p>
          <a:p>
            <a:pPr marL="742950" lvl="1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Alkaline electrophoresis: blood sample prepared as a hemolysate and then passed through electric field in an alkaline medium</a:t>
            </a:r>
          </a:p>
          <a:p>
            <a:pPr marL="742950" lvl="1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Capillary electrophoresis: electric current is applied to a silica capillary to separate Hb types</a:t>
            </a:r>
          </a:p>
          <a:p>
            <a:pPr marL="742950" lvl="1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Cellular electrophoresis: A cellulose acetate strip is used to separate Hb molecules based on their charge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Pros: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Highly effective for diagnosing specific hemoglobinopathies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Can quantify the percentages of different </a:t>
            </a:r>
            <a:r>
              <a:rPr lang="en-GB" dirty="0" err="1">
                <a:latin typeface="Times New Roman"/>
                <a:ea typeface="+mn-lt"/>
                <a:cs typeface="+mn-lt"/>
              </a:rPr>
              <a:t>hemoglobin</a:t>
            </a:r>
            <a:r>
              <a:rPr lang="en-GB" dirty="0">
                <a:latin typeface="Times New Roman"/>
                <a:ea typeface="+mn-lt"/>
                <a:cs typeface="+mn-lt"/>
              </a:rPr>
              <a:t> types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Results are based on measurable parameters, reducing subjective interpretation.</a:t>
            </a:r>
          </a:p>
          <a:p>
            <a:pPr marL="285750" indent="-285750" algn="just">
              <a:buFont typeface="Wingdings"/>
              <a:buChar char="Ø"/>
            </a:pPr>
            <a:r>
              <a:rPr lang="en-GB" dirty="0">
                <a:latin typeface="Times New Roman"/>
                <a:ea typeface="+mn-lt"/>
                <a:cs typeface="+mn-lt"/>
              </a:rPr>
              <a:t>Cons: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time-consuming and expensive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Times New Roman"/>
                <a:ea typeface="+mn-lt"/>
                <a:cs typeface="+mn-lt"/>
              </a:rPr>
              <a:t>requires specialized laboratory equipment.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C0B81F-D858-69A1-1359-33599DF9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12" y="1276363"/>
            <a:ext cx="2633320" cy="23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D40419-D477-B3E4-5062-E1D21B45D662}"/>
              </a:ext>
            </a:extLst>
          </p:cNvPr>
          <p:cNvSpPr/>
          <p:nvPr/>
        </p:nvSpPr>
        <p:spPr>
          <a:xfrm>
            <a:off x="8997612" y="4087560"/>
            <a:ext cx="2633320" cy="2089084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2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74E5-48C8-6C96-AF88-573E135E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11"/>
            <a:ext cx="10515600" cy="99818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Point-of-Care (POC)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D091E-A814-AA5D-7AC8-6504005D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8734"/>
            <a:ext cx="6211529" cy="3864077"/>
          </a:xfrm>
        </p:spPr>
        <p:txBody>
          <a:bodyPr>
            <a:noAutofit/>
          </a:bodyPr>
          <a:lstStyle/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tests performed at or near a patient and at the site where care or treatment is provided.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Quick, affordable, and reliable diagnostic tools for SCD.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Lateral flow technology, Immunoassay, or Molecular POC.</a:t>
            </a:r>
          </a:p>
          <a:p>
            <a:pPr marL="0" indent="0" algn="just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white rectangular objects with black text&#10;&#10;Description automatically generated">
            <a:extLst>
              <a:ext uri="{FF2B5EF4-FFF2-40B4-BE49-F238E27FC236}">
                <a16:creationId xmlns:a16="http://schemas.microsoft.com/office/drawing/2014/main" id="{C74C29D8-6DFA-1DE8-AE4D-35B17902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468" y="4348687"/>
            <a:ext cx="4237063" cy="1489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0705A-8AF2-FE45-6983-06F8B48598E8}"/>
              </a:ext>
            </a:extLst>
          </p:cNvPr>
          <p:cNvSpPr txBox="1"/>
          <p:nvPr/>
        </p:nvSpPr>
        <p:spPr>
          <a:xfrm>
            <a:off x="7406467" y="5985441"/>
            <a:ext cx="4237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McGann, P. T., Schaefer, B. A., Paniagua, M., Howard, T. A., &amp; Ware, R. E. (2016). Characteristics of a rapid, point-of-care lateral flow immunoassay for the diagnosis of sickle cell disease. </a:t>
            </a:r>
            <a:r>
              <a:rPr lang="en-US" sz="10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hematology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(2), 205–210. https://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/10.1002/ajh.24232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30F4F3-30E2-2E80-BCF4-4EFE3F5F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68" y="1668988"/>
            <a:ext cx="2599402" cy="25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454E02-9BA4-D152-1A4B-67EDB102D360}"/>
              </a:ext>
            </a:extLst>
          </p:cNvPr>
          <p:cNvSpPr txBox="1"/>
          <p:nvPr/>
        </p:nvSpPr>
        <p:spPr>
          <a:xfrm>
            <a:off x="10059356" y="2703878"/>
            <a:ext cx="1466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Hemex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4054305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B45C9-BCF6-695D-AEF8-62CF2381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04C3A-EE1A-7554-2C96-4FC58770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20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Lateral flow immunoassay (LFIA)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A7F9-8BC7-A506-AD73-6C14B967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1132451"/>
            <a:ext cx="6356556" cy="5150361"/>
          </a:xfrm>
        </p:spPr>
        <p:txBody>
          <a:bodyPr>
            <a:noAutofit/>
          </a:bodyPr>
          <a:lstStyle/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LFIA  uses antibodies to detect the presence of hemoglobin variants in blood.</a:t>
            </a:r>
          </a:p>
          <a:p>
            <a:pPr lvl="1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Sandwich format uses polyclonal antibodies to capture hemoglobin variants, and a monoclonal antibody to capture hemoglobin alpha. </a:t>
            </a:r>
          </a:p>
          <a:p>
            <a:pPr lvl="1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Competitive format uses monoclonal antibodies to capture hemoglobin variants and a reagent antigen that competes with the sample antigen to bind to the antibodies.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hemoglobin variants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etc.) in blood samples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available within minutes (typically 5-20 minutes)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specificity</a:t>
            </a:r>
          </a:p>
          <a:p>
            <a:pPr marL="0" indent="0" algn="just">
              <a:buNone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Weakness: </a:t>
            </a: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inter-observer reproducibility</a:t>
            </a:r>
          </a:p>
          <a:p>
            <a:pPr marL="466725" indent="-466725" algn="just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hands in gloves&#10;&#10;Description automatically generated">
            <a:extLst>
              <a:ext uri="{FF2B5EF4-FFF2-40B4-BE49-F238E27FC236}">
                <a16:creationId xmlns:a16="http://schemas.microsoft.com/office/drawing/2014/main" id="{0E09B2EE-122D-1679-BB0C-AA3F4D5C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53" y="1132451"/>
            <a:ext cx="3439547" cy="2615790"/>
          </a:xfrm>
          <a:prstGeom prst="rect">
            <a:avLst/>
          </a:prstGeom>
        </p:spPr>
      </p:pic>
      <p:pic>
        <p:nvPicPr>
          <p:cNvPr id="6" name="Picture 5" descr="A group of white rectangular objects with black text&#10;&#10;Description automatically generated">
            <a:extLst>
              <a:ext uri="{FF2B5EF4-FFF2-40B4-BE49-F238E27FC236}">
                <a16:creationId xmlns:a16="http://schemas.microsoft.com/office/drawing/2014/main" id="{EAD288D7-5332-0CF9-E035-E499B868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37" y="3794688"/>
            <a:ext cx="4237063" cy="1489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8C408-BAB5-43C3-D2C7-EDB4E621670B}"/>
              </a:ext>
            </a:extLst>
          </p:cNvPr>
          <p:cNvSpPr txBox="1"/>
          <p:nvPr/>
        </p:nvSpPr>
        <p:spPr>
          <a:xfrm>
            <a:off x="7049729" y="5418802"/>
            <a:ext cx="4237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McGann, P. T., Schaefer, B. A., Paniagua, M., Howard, T. A., &amp; Ware, R. E. (2016). Characteristics of a rapid, point-of-care lateral flow immunoassay for the diagnosis of sickle cell disease. </a:t>
            </a:r>
            <a:r>
              <a:rPr lang="en-US" sz="10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hematology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0" i="1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(2), 205–210. https://</a:t>
            </a:r>
            <a:r>
              <a:rPr lang="en-US" sz="1000" b="0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0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/10.1002/ajh.24232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75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4A7235F-D9DE-6CAD-F739-2313A55CB2ED}"/>
              </a:ext>
            </a:extLst>
          </p:cNvPr>
          <p:cNvSpPr txBox="1"/>
          <p:nvPr/>
        </p:nvSpPr>
        <p:spPr>
          <a:xfrm>
            <a:off x="390698" y="616447"/>
            <a:ext cx="1123049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POCs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prenatal testing, newborn, and population screening in high-risk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resource‐limited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settings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725" indent="-466725" algn="just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ICMR advises use of Confirmatory tests for LFIA positive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 of SCD In vitro Diagnostic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available: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www.icmr.gov.in/reports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98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BEED9-EF6B-4695-E393-33E6A30D7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7C3C16-E0CC-1DB6-37B1-E635BCB83ECA}"/>
              </a:ext>
            </a:extLst>
          </p:cNvPr>
          <p:cNvSpPr txBox="1"/>
          <p:nvPr/>
        </p:nvSpPr>
        <p:spPr>
          <a:xfrm>
            <a:off x="927100" y="1518099"/>
            <a:ext cx="5168900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Portable microchip electrophoresis platform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a reader and cellulose acetate cartridge.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most common hemoglobin variants in low-resource settings.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use and provides quick, accurate results.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turnaround times and low-cost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widespread screening affordably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and specificity in detection SCD and SCD trait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produce false positives for beta-thalassemia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25D39-414F-3911-5342-1FB537BD3882}"/>
              </a:ext>
            </a:extLst>
          </p:cNvPr>
          <p:cNvSpPr txBox="1"/>
          <p:nvPr/>
        </p:nvSpPr>
        <p:spPr>
          <a:xfrm>
            <a:off x="927099" y="331202"/>
            <a:ext cx="562118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Gazelle</a:t>
            </a:r>
          </a:p>
        </p:txBody>
      </p:sp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3481CACF-A25A-ED33-2FF9-558F8D2C4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55" y="1319629"/>
            <a:ext cx="4711268" cy="3746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B5DB5B-61AD-32E5-8B93-F469580511ED}"/>
              </a:ext>
            </a:extLst>
          </p:cNvPr>
          <p:cNvSpPr txBox="1"/>
          <p:nvPr/>
        </p:nvSpPr>
        <p:spPr>
          <a:xfrm>
            <a:off x="7288232" y="5477781"/>
            <a:ext cx="4339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Shrivas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S., Patel, M., Kumar, R.,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Gwal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Uikey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R., Tiwari, S. K., ... &amp; Shanmugam, R. (2021). Evaluation of microchip-based point-of-care device “Gazelle” for diagnosis of sickle cell disease in India.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Medicine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639208.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7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AC41C-8D74-C3D8-5E9D-45A00E84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932C7E5-B788-6AC9-FAFC-380BA7C8E18C}"/>
              </a:ext>
            </a:extLst>
          </p:cNvPr>
          <p:cNvSpPr txBox="1">
            <a:spLocks/>
          </p:cNvSpPr>
          <p:nvPr/>
        </p:nvSpPr>
        <p:spPr>
          <a:xfrm>
            <a:off x="835027" y="274337"/>
            <a:ext cx="10802709" cy="7271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Advanced diagnostic tests for SCD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24DBF-A0FB-B2E8-EA54-470ADBD309D2}"/>
              </a:ext>
            </a:extLst>
          </p:cNvPr>
          <p:cNvSpPr txBox="1"/>
          <p:nvPr/>
        </p:nvSpPr>
        <p:spPr>
          <a:xfrm>
            <a:off x="618444" y="1353248"/>
            <a:ext cx="6947479" cy="500562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 Performance Liquid Chromatography (HPLC)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HPLC separates components in a mixture based on their interaction with a stationary phase and a mobile phase, allowing for quantitative analysis.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Used for NBS and population screening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Provides precise separation and quantification of compounds.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analyze a wide range of substance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be automated for high-throughput analysis.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xpensive equipment and maintenance.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Method development can be complicated and time-consuming.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Users need training to operate the equipment and interpret results.</a:t>
            </a:r>
          </a:p>
        </p:txBody>
      </p:sp>
      <p:pic>
        <p:nvPicPr>
          <p:cNvPr id="4" name="Picture 3" descr="A graph of a graph showing the number of substances&#10;&#10;Description automatically generated with medium confidence">
            <a:extLst>
              <a:ext uri="{FF2B5EF4-FFF2-40B4-BE49-F238E27FC236}">
                <a16:creationId xmlns:a16="http://schemas.microsoft.com/office/drawing/2014/main" id="{AD8CFABD-8971-69BF-D6F9-2F3FF466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1"/>
          <a:stretch/>
        </p:blipFill>
        <p:spPr>
          <a:xfrm>
            <a:off x="7870070" y="2027309"/>
            <a:ext cx="3767666" cy="305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C9946-D6A1-B479-4A0E-EABEA287FEFA}"/>
              </a:ext>
            </a:extLst>
          </p:cNvPr>
          <p:cNvSpPr txBox="1"/>
          <p:nvPr/>
        </p:nvSpPr>
        <p:spPr>
          <a:xfrm>
            <a:off x="7984633" y="5071508"/>
            <a:ext cx="3653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High-performance liquid chromatography pattern of Hemoglobin H (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disease (</a:t>
            </a:r>
            <a:r>
              <a:rPr lang="en-US" sz="12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Medinger</a:t>
            </a:r>
            <a:r>
              <a:rPr lang="en-US" sz="12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al. 2011)</a:t>
            </a:r>
          </a:p>
        </p:txBody>
      </p:sp>
    </p:spTree>
    <p:extLst>
      <p:ext uri="{BB962C8B-B14F-4D97-AF65-F5344CB8AC3E}">
        <p14:creationId xmlns:p14="http://schemas.microsoft.com/office/powerpoint/2010/main" val="356354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6539-776A-B315-0A87-05D921DF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15034-C91E-1862-22D0-A4A413987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88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diagnosis of sickle cell disease (SCD) for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Timely intervention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Preventing complications like pain crises, infections, and organ damage.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childhood mortality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quality of life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1ADABD-E294-8732-AEBC-6E0050AB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73031"/>
            <a:ext cx="5067300" cy="33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705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5C40D-F2B3-FAF6-30DC-010CE987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082DD-008B-D64D-04E9-0DB11FB1566A}"/>
              </a:ext>
            </a:extLst>
          </p:cNvPr>
          <p:cNvSpPr txBox="1"/>
          <p:nvPr/>
        </p:nvSpPr>
        <p:spPr>
          <a:xfrm>
            <a:off x="838201" y="643467"/>
            <a:ext cx="5124584" cy="107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Polymerase Chain Reaction (PCR)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8C10F-6016-6B80-3BAE-F87E81E55381}"/>
              </a:ext>
            </a:extLst>
          </p:cNvPr>
          <p:cNvSpPr txBox="1"/>
          <p:nvPr/>
        </p:nvSpPr>
        <p:spPr>
          <a:xfrm>
            <a:off x="838201" y="1853515"/>
            <a:ext cx="5322366" cy="4658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 amplifies a fragment of the β-hemoglobin gene.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517 bp fragment detects the normal gene, while a 267 bp fragment detects the mutant allele.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Pros: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for prenatal, newborn &amp; population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detect tiny amounts of DNA.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can be obtained within a few hours.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can lead to false positives from contamination.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specialized thermal cyclers and reagents.</a:t>
            </a:r>
          </a:p>
          <a:p>
            <a:pPr marL="742950" lvl="2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design is crucial; poor design can lead to non-specific amplification.</a:t>
            </a:r>
          </a:p>
        </p:txBody>
      </p:sp>
      <p:pic>
        <p:nvPicPr>
          <p:cNvPr id="3" name="Picture 2" descr="A close-up of a person holding a pipette&#10;&#10;Description automatically generated">
            <a:extLst>
              <a:ext uri="{FF2B5EF4-FFF2-40B4-BE49-F238E27FC236}">
                <a16:creationId xmlns:a16="http://schemas.microsoft.com/office/drawing/2014/main" id="{831A8851-17B2-6C1D-8921-78BE1C18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0986" y="1069398"/>
            <a:ext cx="4747547" cy="47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080E-96CB-D099-9A9C-FDB958F0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E34379-2624-24D0-7AC8-0A78AE4BDAAB}"/>
              </a:ext>
            </a:extLst>
          </p:cNvPr>
          <p:cNvSpPr txBox="1"/>
          <p:nvPr/>
        </p:nvSpPr>
        <p:spPr>
          <a:xfrm>
            <a:off x="997808" y="312301"/>
            <a:ext cx="9715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Restricted Fragment Length Polymorphism (RFLP)</a:t>
            </a:r>
          </a:p>
          <a:p>
            <a:pPr lvl="0"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1E18B-74DA-0767-8053-62E7EE19B752}"/>
              </a:ext>
            </a:extLst>
          </p:cNvPr>
          <p:cNvSpPr txBox="1"/>
          <p:nvPr/>
        </p:nvSpPr>
        <p:spPr>
          <a:xfrm>
            <a:off x="997808" y="1527048"/>
            <a:ext cx="4742558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is digested with restriction enzymes, creating fragments of varying lengths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separated by gel electrophoresis.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single-nucleotide polymorphism in the second position of the sixth codon of the beta-globin gene. The absence of the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MstII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site is a genetic marker for SCD.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561899-0953-44FB-3A42-ECAD2E06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08" y="3973559"/>
            <a:ext cx="4742558" cy="25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A3CC8-4D5C-6980-40F0-18AD93D223FA}"/>
              </a:ext>
            </a:extLst>
          </p:cNvPr>
          <p:cNvSpPr txBox="1"/>
          <p:nvPr/>
        </p:nvSpPr>
        <p:spPr>
          <a:xfrm>
            <a:off x="6451636" y="1624660"/>
            <a:ext cx="528560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Pros: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for prenatal, newborn &amp; population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Useful for identifying genetic polymorphisms and mutations.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Well-established with clear protocols in many labs.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Cost-Effective</a:t>
            </a:r>
          </a:p>
          <a:p>
            <a:pPr lvl="0" algn="just">
              <a:lnSpc>
                <a:spcPct val="100000"/>
              </a:lnSpc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Time-Consuming.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not detect small variations in DNA sequences.</a:t>
            </a:r>
          </a:p>
          <a:p>
            <a:pPr marL="742950" lvl="1" indent="-285750" algn="just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 careful handling and interpretation of gels.</a:t>
            </a:r>
          </a:p>
        </p:txBody>
      </p:sp>
    </p:spTree>
    <p:extLst>
      <p:ext uri="{BB962C8B-B14F-4D97-AF65-F5344CB8AC3E}">
        <p14:creationId xmlns:p14="http://schemas.microsoft.com/office/powerpoint/2010/main" val="65543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A3A13-C0C4-C302-DBB4-E95205934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2A92-62DE-CE7E-C51C-EA1C25C012DB}"/>
              </a:ext>
            </a:extLst>
          </p:cNvPr>
          <p:cNvSpPr txBox="1"/>
          <p:nvPr/>
        </p:nvSpPr>
        <p:spPr>
          <a:xfrm>
            <a:off x="586740" y="5852161"/>
            <a:ext cx="6438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Kawooya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I., Kayongo, E.,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Munube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Mijumbi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-Deve, R., Elliott, S.,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Vandermeer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B.,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Sewankambo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N. (2022). Point‐of‐care diagnostic tests for sickle cell disease.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Cochrane Database of Systematic Reviews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(9).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B3643-CF92-2BE5-14E6-99D725E0D319}"/>
              </a:ext>
            </a:extLst>
          </p:cNvPr>
          <p:cNvSpPr txBox="1"/>
          <p:nvPr/>
        </p:nvSpPr>
        <p:spPr>
          <a:xfrm>
            <a:off x="529590" y="217019"/>
            <a:ext cx="60960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Emerging Techniques</a:t>
            </a:r>
            <a:r>
              <a:rPr lang="en-US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69619-837A-F163-2F7C-92AC5131B744}"/>
              </a:ext>
            </a:extLst>
          </p:cNvPr>
          <p:cNvSpPr txBox="1"/>
          <p:nvPr/>
        </p:nvSpPr>
        <p:spPr>
          <a:xfrm>
            <a:off x="586740" y="1140499"/>
            <a:ext cx="59817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martphone-based POC tests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Involves a smartphone attachment equipped with optical components and magnets to utilize differences in RBC density.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smartphone camera captures images of the sample, providing a portable and user-friendly diagnostic tool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ED062-28E6-1D52-BBB3-9A99CDB0A236}"/>
              </a:ext>
            </a:extLst>
          </p:cNvPr>
          <p:cNvSpPr txBox="1"/>
          <p:nvPr/>
        </p:nvSpPr>
        <p:spPr>
          <a:xfrm>
            <a:off x="586740" y="3466863"/>
            <a:ext cx="59817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u="sng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e.g., Detection of sickle cell disease using deep neural networks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eep learning technique to detect the presence of sickle cells in a blood smear and classify them using three different networks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GoogLeNet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ResNet18, and ResNet50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ResNet50 gave the highest accuracy of 94.90%</a:t>
            </a:r>
          </a:p>
        </p:txBody>
      </p:sp>
      <p:pic>
        <p:nvPicPr>
          <p:cNvPr id="12" name="Picture 11" descr="A collage of different colored images&#10;&#10;Description automatically generated">
            <a:extLst>
              <a:ext uri="{FF2B5EF4-FFF2-40B4-BE49-F238E27FC236}">
                <a16:creationId xmlns:a16="http://schemas.microsoft.com/office/drawing/2014/main" id="{C013B123-2F2B-5BC5-95B8-CE4DDBE4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460" y="159185"/>
            <a:ext cx="4114800" cy="57776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42144B-23D2-3C00-0457-28691E30F584}"/>
              </a:ext>
            </a:extLst>
          </p:cNvPr>
          <p:cNvSpPr txBox="1"/>
          <p:nvPr/>
        </p:nvSpPr>
        <p:spPr>
          <a:xfrm>
            <a:off x="7162800" y="5977206"/>
            <a:ext cx="4831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Goswami, N., Goswami, A., </a:t>
            </a:r>
            <a:r>
              <a:rPr lang="en-US" sz="10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Sampathila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en-US" sz="10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Bairy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0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Chadaga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K. &amp; </a:t>
            </a:r>
            <a:r>
              <a:rPr lang="en-US" sz="10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Belurkar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(2024). Detection of sickle cell disease using deep neural networks and explainable artificial intelligence. </a:t>
            </a:r>
            <a:r>
              <a:rPr lang="en-US" sz="1000" b="0" i="1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Intelligent Systems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0" i="1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0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(1), 20230179. </a:t>
            </a:r>
            <a:r>
              <a:rPr lang="en-US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https://doi.org/10.1515/jisys-2023-0179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57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712111-3113-93C4-E743-5D2BE5D4B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0" y="1129849"/>
            <a:ext cx="4800600" cy="2299151"/>
          </a:xfrm>
        </p:spPr>
      </p:pic>
      <p:pic>
        <p:nvPicPr>
          <p:cNvPr id="7" name="Picture 6" descr="A diagram of a sample&#10;&#10;Description automatically generated with medium confidence">
            <a:extLst>
              <a:ext uri="{FF2B5EF4-FFF2-40B4-BE49-F238E27FC236}">
                <a16:creationId xmlns:a16="http://schemas.microsoft.com/office/drawing/2014/main" id="{FEF891CC-1636-3805-E20D-6B836D269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95300"/>
            <a:ext cx="3105149" cy="2678646"/>
          </a:xfrm>
          <a:prstGeom prst="rect">
            <a:avLst/>
          </a:prstGeom>
        </p:spPr>
      </p:pic>
      <p:pic>
        <p:nvPicPr>
          <p:cNvPr id="9" name="Picture 8" descr="A comparison of a cell phone&#10;&#10;Description automatically generated">
            <a:extLst>
              <a:ext uri="{FF2B5EF4-FFF2-40B4-BE49-F238E27FC236}">
                <a16:creationId xmlns:a16="http://schemas.microsoft.com/office/drawing/2014/main" id="{E10A4ED3-1778-8345-C0E3-6AD4D7E40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699" y="3429000"/>
            <a:ext cx="2813050" cy="293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AFDB5-A3D6-A73E-EADF-09119BAC25C9}"/>
              </a:ext>
            </a:extLst>
          </p:cNvPr>
          <p:cNvSpPr txBox="1"/>
          <p:nvPr/>
        </p:nvSpPr>
        <p:spPr>
          <a:xfrm>
            <a:off x="622302" y="370393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Smartphone-based image acquisition method for capturing RBC images from SCD patients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normoxia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hypoxia conditions.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Utilizes computer algorithm to differentiate RBCs from the patient’s blood before and after cell sickling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Manufacturer’s are also developing this technology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60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identifying sickle cells and artificial intelligence (AI) as an aid</a:t>
            </a:r>
            <a:r>
              <a:rPr lang="en-US" b="1" dirty="0"/>
              <a:t/>
            </a:r>
            <a:br>
              <a:rPr lang="en-US" b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 and size variability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Sickle cells can take on various shapes and sizes, making them difficult to differentiate from other red blood cells. The orientations also need to be considered while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concentration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Sickle cells are found in low numbers in the blood, making detection challenging.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 variations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form and appearance of sickle cells can alter over time, making identification complicated.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error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Because sickle cell identification is frequently done manually by experienced professionals, it is vulnerable to human error and unpredictability.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automation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Current methods for identifying sickle cells are time-consuming and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labour-intensive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automated solutions are needed to improve efficiency and accuracy.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3424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5E62-2E4F-9E97-F1E2-91176E5F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 and Limitations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69D2-CECD-37AC-DA5C-1EB4C40B0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58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860425" marR="0" lvl="0" indent="-301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Accessibility of diagnostic facilities, particularly in rural India.</a:t>
            </a:r>
          </a:p>
          <a:p>
            <a:pPr marL="860425" marR="0" lvl="0" indent="-301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 costs associated with advanced genetic testing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Calls for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“Make in India” technologies.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60425" marR="0" lvl="0" indent="-301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Training healthcare providers in new diagnostic technologies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effective implementation.</a:t>
            </a:r>
          </a:p>
          <a:p>
            <a:pPr marL="860425" marR="0" lvl="0" indent="-301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 awareness campaigns 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encourage screening in high-risk populations.</a:t>
            </a:r>
          </a:p>
          <a:p>
            <a:pPr marL="860425" marR="0" lvl="0" indent="-301625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Importance of a multi-faceted approach to SCD diagnosis.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87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F22F-F701-DF2D-843E-ED2BC5E9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4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25DE-8A88-0089-7FBC-346305060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818"/>
            <a:ext cx="5026742" cy="41857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Rao, P., Raj, E. A., Natesan, S., &amp;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Gudi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N. (2024). Prevalence of Sickle cell disease, Sickle cell Trait and HBS-beta-thalassemia in India: a systematic review and Meta-analysis.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Clinical Epidemiology and Global Health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101678.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McGann, P. T., Schaefer, B. A., Paniagua, M., Howard, T. A., &amp; Ware, R. E. (2016). Characteristics of a rapid, point‐of‐care lateral flow immunoassay for the diagnosis of sickle cell disease. American journal of hematology, 91(2), 205-210.</a:t>
            </a:r>
            <a:endParaRPr lang="en-US" sz="14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Goswami, N., Goswami, A., </a:t>
            </a:r>
            <a:r>
              <a:rPr lang="en-US" sz="14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Sampathila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en-US" sz="14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Bairy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Chadaga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K. &amp; </a:t>
            </a:r>
            <a:r>
              <a:rPr lang="en-US" sz="1400" b="0" i="0" dirty="0" err="1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Belurkar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(2024). Detection of sickle cell disease using deep neural networks and explainable artificial intelligence. </a:t>
            </a:r>
            <a:r>
              <a:rPr lang="en-US" sz="1400" b="0" i="1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Intelligent Systems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400" b="0" i="1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400" b="0" i="0" dirty="0">
                <a:solidFill>
                  <a:srgbClr val="0A0A0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(1), 20230179. </a:t>
            </a: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https://doi.org/10.1515/jisys-2023-0179</a:t>
            </a:r>
            <a:endParaRPr lang="en-US" sz="1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Medinger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Saller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Harteveld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L., Lehmann, T., Graf, L.,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Rovo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... &amp;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Tichelli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(2011). A rare case of coinheritance of Hemoglobin H disease and sickle cell trait combined with severe iron deficiency. Hematology reports, 3(3), e30.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Sickle Cell Elimination Mission (2023). Guidelines for national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prevention &amp; management of sickle cell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disease.https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sickle.nhm.gov.in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/uploads/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OperationalGuidelines.pdf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16305-F031-37C1-482A-C3D3690E832F}"/>
              </a:ext>
            </a:extLst>
          </p:cNvPr>
          <p:cNvSpPr txBox="1"/>
          <p:nvPr/>
        </p:nvSpPr>
        <p:spPr>
          <a:xfrm>
            <a:off x="6327058" y="1651818"/>
            <a:ext cx="502674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Okwi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L., Byarugaba, W., Parkes, A., &amp;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Ocaido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(2010). The reliability of sickling and solubility tests and peripheral blood film method for sickle cell disease screening at district health centers in Uganda. Clinics in Mother and Child Health, 7(1).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Babu, B. V., Sharma, Y., Sridevi, P., Surti, S. B., Ranjit, M., Bhat, D., ... &amp; Sudhakar, G. (2023). Feasibility of population-based screening of sickle cell disease through the primary health care system in tribal areas of India. Journal of Medical Screening, 30(1), 28-35.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Shrivas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Patel, M., Kumar, R.,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Gwal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Uikey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Tiwari, S. K., ... &amp; Shanmugam, R. (2021). Evaluation of microchip-based point-of-care device “Gazelle” for diagnosis of sickle cell disease in India. Frontiers in Medicine, 8, 639208.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McGann, P. T., Schaefer, B. A., Paniagua, M., Howard, T. A., &amp; Ware, R. E. (2016). Characteristics of a rapid, point-of-care lateral flow immunoassay for the diagnosis of sickle cell disease. American journal of hematology, 91(2), 205–210.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https://doi.org/10.1002/ajh.24232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Sickle Cell Elimination Mission (2023). Training modules for Medical officers. </a:t>
            </a:r>
          </a:p>
        </p:txBody>
      </p:sp>
    </p:spTree>
    <p:extLst>
      <p:ext uri="{BB962C8B-B14F-4D97-AF65-F5344CB8AC3E}">
        <p14:creationId xmlns:p14="http://schemas.microsoft.com/office/powerpoint/2010/main" val="2687230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F3BB6-9A08-ABD6-3E80-FC994839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a red blood cell&#10;&#10;Description automatically generated">
            <a:extLst>
              <a:ext uri="{FF2B5EF4-FFF2-40B4-BE49-F238E27FC236}">
                <a16:creationId xmlns:a16="http://schemas.microsoft.com/office/drawing/2014/main" id="{BF5C267E-C959-44C3-664E-C3489164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13E49-97D7-A5FF-C9CA-DD0DA148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06900" cy="18999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(cont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6136E-915F-A652-43B0-EE81F9282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465138" indent="-465138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Screening/diagnosis of SCD can be done at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Prenatal/antenatal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Newborn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Population-based </a:t>
            </a:r>
          </a:p>
          <a:p>
            <a:pPr marL="401638" indent="-401638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tests can be 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Conventional, advanced, emerging, or point of care (POC)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screening or confirmatory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61E38-ED21-F1F9-19B2-A2F4431E0C90}"/>
              </a:ext>
            </a:extLst>
          </p:cNvPr>
          <p:cNvSpPr txBox="1"/>
          <p:nvPr/>
        </p:nvSpPr>
        <p:spPr>
          <a:xfrm>
            <a:off x="9894574" y="6657945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flickr.com/photos/euthman/5610746554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12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1436034-5C61-3992-8028-AF31B341B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85000"/>
              </p:ext>
            </p:extLst>
          </p:nvPr>
        </p:nvGraphicFramePr>
        <p:xfrm>
          <a:off x="1150374" y="1589959"/>
          <a:ext cx="10117394" cy="450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FAF612-5E22-3C1F-F574-A4FABADC0B3B}"/>
              </a:ext>
            </a:extLst>
          </p:cNvPr>
          <p:cNvSpPr txBox="1"/>
          <p:nvPr/>
        </p:nvSpPr>
        <p:spPr>
          <a:xfrm>
            <a:off x="6926826" y="2109403"/>
            <a:ext cx="41148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avoid false negatives and false positives,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confir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matory tests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are performed.</a:t>
            </a:r>
          </a:p>
          <a:p>
            <a:pPr marL="285750" lvl="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be based on 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HPLC</a:t>
            </a: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DNA Analysis</a:t>
            </a:r>
            <a:endParaRPr lang="en-US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ssential to rule out other hemoglobinopathies and ensure proper management.</a:t>
            </a:r>
          </a:p>
          <a:p>
            <a:pPr marL="285750" lvl="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 inform treatment plans, including potential interventions like hydroxyurea or blood transfusions.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C5046-7B8A-0610-7F1A-12FDF023B3FC}"/>
              </a:ext>
            </a:extLst>
          </p:cNvPr>
          <p:cNvSpPr txBox="1"/>
          <p:nvPr/>
        </p:nvSpPr>
        <p:spPr>
          <a:xfrm>
            <a:off x="1259553" y="2606623"/>
            <a:ext cx="4836447" cy="3492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find carriers of sickle cell trait or disease.</a:t>
            </a:r>
          </a:p>
          <a:p>
            <a:pPr marL="285750" lvl="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can be done at birth or at any point in a person's life.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programs implemented in high prevalence areas</a:t>
            </a:r>
          </a:p>
          <a:p>
            <a:pPr marL="285750" lvl="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e.g., Solubility test, peripheral blood smear, Hemoglobin electrophoresis, and HPLC.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0890F-D8F1-697F-A8C0-491081D6D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271" y="361862"/>
            <a:ext cx="10515600" cy="9683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tests can be used for screening or confirmatory</a:t>
            </a:r>
          </a:p>
        </p:txBody>
      </p:sp>
    </p:spTree>
    <p:extLst>
      <p:ext uri="{BB962C8B-B14F-4D97-AF65-F5344CB8AC3E}">
        <p14:creationId xmlns:p14="http://schemas.microsoft.com/office/powerpoint/2010/main" val="316384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D707E765-8AAC-F240-B795-A41A8539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21" y="303922"/>
            <a:ext cx="5556128" cy="2419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E19C0-F564-CB67-0A6F-3B60E46C6AA1}"/>
              </a:ext>
            </a:extLst>
          </p:cNvPr>
          <p:cNvSpPr txBox="1"/>
          <p:nvPr/>
        </p:nvSpPr>
        <p:spPr>
          <a:xfrm>
            <a:off x="1215121" y="3227133"/>
            <a:ext cx="5556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approach: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Option 1: One-step approach - POC confirmatory test approved by Govt. of India.</a:t>
            </a:r>
          </a:p>
          <a:p>
            <a:pPr algn="just"/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Option 2: Two-step approach - Mass screening / Initial screening using Solubility test then confirmation using POC confirmatory test or HPLC / Electrophoresis</a:t>
            </a:r>
          </a:p>
        </p:txBody>
      </p:sp>
      <p:pic>
        <p:nvPicPr>
          <p:cNvPr id="6" name="Picture 5" descr="A white and pink chart with black text&#10;&#10;Description automatically generated">
            <a:extLst>
              <a:ext uri="{FF2B5EF4-FFF2-40B4-BE49-F238E27FC236}">
                <a16:creationId xmlns:a16="http://schemas.microsoft.com/office/drawing/2014/main" id="{0534F897-4309-6350-425E-9B48A5730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901" y="247650"/>
            <a:ext cx="5016500" cy="636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AF26D-8568-DF8A-40B5-4F993CF96F2C}"/>
              </a:ext>
            </a:extLst>
          </p:cNvPr>
          <p:cNvSpPr txBox="1"/>
          <p:nvPr/>
        </p:nvSpPr>
        <p:spPr>
          <a:xfrm>
            <a:off x="751495" y="6610350"/>
            <a:ext cx="60983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Sickle Cell Elimination Mission 2023, Ministry of Health and Family Welfare Government of India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6511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A98F6-51E4-B6C2-B335-9A800F9EE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D49227A-21D4-C2F7-B3E9-4EAAD5F03AF5}"/>
              </a:ext>
            </a:extLst>
          </p:cNvPr>
          <p:cNvGraphicFramePr/>
          <p:nvPr>
            <p:extLst/>
          </p:nvPr>
        </p:nvGraphicFramePr>
        <p:xfrm>
          <a:off x="605642" y="1484417"/>
          <a:ext cx="5355771" cy="492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02344D4E-A96D-0B8B-CAE5-F3A2CC84225A}"/>
              </a:ext>
            </a:extLst>
          </p:cNvPr>
          <p:cNvSpPr txBox="1">
            <a:spLocks/>
          </p:cNvSpPr>
          <p:nvPr/>
        </p:nvSpPr>
        <p:spPr>
          <a:xfrm>
            <a:off x="835027" y="274337"/>
            <a:ext cx="10802709" cy="1032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Prenatal/ANC testing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medical illustration of an ultrasound&#10;&#10;Description automatically generated">
            <a:extLst>
              <a:ext uri="{FF2B5EF4-FFF2-40B4-BE49-F238E27FC236}">
                <a16:creationId xmlns:a16="http://schemas.microsoft.com/office/drawing/2014/main" id="{3BD39710-3251-2473-34C8-5066E70B9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749" y="1645920"/>
            <a:ext cx="3784425" cy="4396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E4D58-8EDD-CBBC-4CA5-82AADA346A9C}"/>
              </a:ext>
            </a:extLst>
          </p:cNvPr>
          <p:cNvSpPr txBox="1"/>
          <p:nvPr/>
        </p:nvSpPr>
        <p:spPr>
          <a:xfrm>
            <a:off x="7556476" y="6193421"/>
            <a:ext cx="35616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https://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my.clevelandclinic.org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/health/diagnostics/4206-genetic-amniocentesis</a:t>
            </a:r>
          </a:p>
        </p:txBody>
      </p:sp>
    </p:spTree>
    <p:extLst>
      <p:ext uri="{BB962C8B-B14F-4D97-AF65-F5344CB8AC3E}">
        <p14:creationId xmlns:p14="http://schemas.microsoft.com/office/powerpoint/2010/main" val="189436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DF350-406A-81B4-17A5-01875DE27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01E68E4-B23C-E694-204F-0CB035D73EDD}"/>
              </a:ext>
            </a:extLst>
          </p:cNvPr>
          <p:cNvSpPr txBox="1">
            <a:spLocks/>
          </p:cNvSpPr>
          <p:nvPr/>
        </p:nvSpPr>
        <p:spPr>
          <a:xfrm>
            <a:off x="835027" y="274337"/>
            <a:ext cx="10802709" cy="1032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Prenatal/ANC testing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07E488-A57A-D915-1368-3281D80E86D2}"/>
              </a:ext>
            </a:extLst>
          </p:cNvPr>
          <p:cNvGraphicFramePr/>
          <p:nvPr>
            <p:extLst/>
          </p:nvPr>
        </p:nvGraphicFramePr>
        <p:xfrm>
          <a:off x="6281965" y="1484416"/>
          <a:ext cx="5355771" cy="509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35345E20-D0B4-6FA0-4A6C-B7F0707A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662723"/>
            <a:ext cx="5935980" cy="395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8378E-70F8-301C-0F0F-57647F37A19C}"/>
              </a:ext>
            </a:extLst>
          </p:cNvPr>
          <p:cNvSpPr txBox="1"/>
          <p:nvPr/>
        </p:nvSpPr>
        <p:spPr>
          <a:xfrm>
            <a:off x="1123122" y="5797738"/>
            <a:ext cx="478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Source: Public Health England, Screening in pregnancy: CVS and amniocentesis information for parents</a:t>
            </a:r>
          </a:p>
        </p:txBody>
      </p:sp>
    </p:spTree>
    <p:extLst>
      <p:ext uri="{BB962C8B-B14F-4D97-AF65-F5344CB8AC3E}">
        <p14:creationId xmlns:p14="http://schemas.microsoft.com/office/powerpoint/2010/main" val="253472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0A0D-83D7-70AE-B46F-BF554E69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Newborn screening (NBS)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57742-9578-2E4E-BC39-A0BE17B1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infants early before symptoms appear.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NBS typically involves a heel prick test to determine the presence of abnormal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screening test indicates presence of abnormal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confirmatory test is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</a:p>
          <a:p>
            <a:r>
              <a:rPr lang="en-I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High-performance </a:t>
            </a: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chromatography (HPLC), capillary electrophoresis (CE) and isoelectric focusing (IEF)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 as a part of population-based healthcare programs</a:t>
            </a:r>
          </a:p>
        </p:txBody>
      </p:sp>
      <p:pic>
        <p:nvPicPr>
          <p:cNvPr id="5" name="Picture 4" descr="Close-up of a person's hand with a needle&#10;&#10;Description automatically generated">
            <a:extLst>
              <a:ext uri="{FF2B5EF4-FFF2-40B4-BE49-F238E27FC236}">
                <a16:creationId xmlns:a16="http://schemas.microsoft.com/office/drawing/2014/main" id="{B029B1E1-318D-740B-555E-29CEF0F9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29" y="717012"/>
            <a:ext cx="4234411" cy="54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4F6D-798D-1DED-0643-3547E67D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072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Population-based screening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189A-7312-2FF4-D840-8FFC3C1E29A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20926"/>
            <a:ext cx="6756400" cy="571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initiatives aim to identify carriers in populations with high SCD prevalence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I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Electrophoresis/Molecular Testing/POCs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guide public health interventions and educational campaigns.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identification of at-risk individuals can reduce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morbidity/Mortality.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of False Negatives/Positives  mandates confirmatory testing</a:t>
            </a:r>
          </a:p>
          <a:p>
            <a:pPr marL="742950" lvl="1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Resource-intensive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may not be feasible in all regions.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76C330B-15A8-E753-6EB4-74489545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1690688"/>
            <a:ext cx="4023360" cy="40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D1FB18-64FD-630A-70E1-B19C72AD9C88}"/>
              </a:ext>
            </a:extLst>
          </p:cNvPr>
          <p:cNvSpPr txBox="1"/>
          <p:nvPr/>
        </p:nvSpPr>
        <p:spPr>
          <a:xfrm>
            <a:off x="7870825" y="5784989"/>
            <a:ext cx="4023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Babu, B. V., Sharma, Y., Sridevi, P., Surti, S. B., Ranjit, M., Bhat, D., ... &amp; Sudhakar, G. (2023). Feasibility of population-based screening of sickle cell disease through the primary health care system in tribal areas of India.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Medical Screening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(1), 28-35.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79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2280</Words>
  <Application>Microsoft Office PowerPoint</Application>
  <PresentationFormat>Widescreen</PresentationFormat>
  <Paragraphs>247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__Roboto_22b3a9</vt:lpstr>
      <vt:lpstr>Aptos</vt:lpstr>
      <vt:lpstr>Aptos Display</vt:lpstr>
      <vt:lpstr>Arial</vt:lpstr>
      <vt:lpstr>GDS Transport</vt:lpstr>
      <vt:lpstr>Google Sans</vt:lpstr>
      <vt:lpstr>Times New Roman</vt:lpstr>
      <vt:lpstr>Wingdings</vt:lpstr>
      <vt:lpstr>Office Theme</vt:lpstr>
      <vt:lpstr>Diagnostic modalities for sickle cell disease in India - New technologies and recent advances</vt:lpstr>
      <vt:lpstr>Introduction </vt:lpstr>
      <vt:lpstr>Introduction (cont.)</vt:lpstr>
      <vt:lpstr>Diagnostic tests can be used for screening or confirmatory</vt:lpstr>
      <vt:lpstr>PowerPoint Presentation</vt:lpstr>
      <vt:lpstr>PowerPoint Presentation</vt:lpstr>
      <vt:lpstr>PowerPoint Presentation</vt:lpstr>
      <vt:lpstr>Newborn screening (NBS)</vt:lpstr>
      <vt:lpstr>Population-based 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Point-of-Care (POC) tests</vt:lpstr>
      <vt:lpstr>Lateral Lateral flow immunoassay (LFIA)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Problems in identifying sickle cells and artificial intelligence (AI) as an aid </vt:lpstr>
      <vt:lpstr>Challenges and Limitations 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modalities for sickle cell disease in India - New technologies and recent advances</dc:title>
  <dc:creator>Microsoft Office User</dc:creator>
  <cp:lastModifiedBy>Heena Tabassum</cp:lastModifiedBy>
  <cp:revision>1043</cp:revision>
  <dcterms:created xsi:type="dcterms:W3CDTF">2024-09-23T03:51:55Z</dcterms:created>
  <dcterms:modified xsi:type="dcterms:W3CDTF">2024-10-21T07:03:19Z</dcterms:modified>
</cp:coreProperties>
</file>